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3"/>
  </p:sldMasterIdLst>
  <p:notesMasterIdLst>
    <p:notesMasterId r:id="rId18"/>
  </p:notesMasterIdLst>
  <p:handoutMasterIdLst>
    <p:handoutMasterId r:id="rId19"/>
  </p:handoutMasterIdLst>
  <p:sldIdLst>
    <p:sldId id="259" r:id="rId4"/>
    <p:sldId id="269" r:id="rId5"/>
    <p:sldId id="260" r:id="rId6"/>
    <p:sldId id="261" r:id="rId7"/>
    <p:sldId id="270" r:id="rId8"/>
    <p:sldId id="262" r:id="rId9"/>
    <p:sldId id="271" r:id="rId10"/>
    <p:sldId id="263" r:id="rId11"/>
    <p:sldId id="265" r:id="rId12"/>
    <p:sldId id="266" r:id="rId13"/>
    <p:sldId id="272" r:id="rId14"/>
    <p:sldId id="267" r:id="rId15"/>
    <p:sldId id="273" r:id="rId16"/>
    <p:sldId id="268" r:id="rId17"/>
  </p:sldIdLst>
  <p:sldSz cx="9144000" cy="6858000" type="screen4x3"/>
  <p:notesSz cx="6797675" cy="9926638"/>
  <p:defaultTextStyle>
    <a:defPPr>
      <a:defRPr lang="de-CH"/>
    </a:defPPr>
    <a:lvl1pPr algn="l" rtl="0" eaLnBrk="0" fontAlgn="base" hangingPunct="0">
      <a:spcBef>
        <a:spcPct val="0"/>
      </a:spcBef>
      <a:spcAft>
        <a:spcPct val="0"/>
      </a:spcAft>
      <a:defRPr sz="900" kern="1200">
        <a:solidFill>
          <a:srgbClr val="000099"/>
        </a:solidFill>
        <a:latin typeface="Arial" panose="020B0604020202020204" pitchFamily="34" charset="0"/>
        <a:ea typeface="+mn-ea"/>
        <a:cs typeface="+mn-cs"/>
      </a:defRPr>
    </a:lvl1pPr>
    <a:lvl2pPr marL="457200" algn="l" rtl="0" eaLnBrk="0" fontAlgn="base" hangingPunct="0">
      <a:spcBef>
        <a:spcPct val="0"/>
      </a:spcBef>
      <a:spcAft>
        <a:spcPct val="0"/>
      </a:spcAft>
      <a:defRPr sz="900" kern="1200">
        <a:solidFill>
          <a:srgbClr val="000099"/>
        </a:solidFill>
        <a:latin typeface="Arial" panose="020B0604020202020204" pitchFamily="34" charset="0"/>
        <a:ea typeface="+mn-ea"/>
        <a:cs typeface="+mn-cs"/>
      </a:defRPr>
    </a:lvl2pPr>
    <a:lvl3pPr marL="914400" algn="l" rtl="0" eaLnBrk="0" fontAlgn="base" hangingPunct="0">
      <a:spcBef>
        <a:spcPct val="0"/>
      </a:spcBef>
      <a:spcAft>
        <a:spcPct val="0"/>
      </a:spcAft>
      <a:defRPr sz="900" kern="1200">
        <a:solidFill>
          <a:srgbClr val="000099"/>
        </a:solidFill>
        <a:latin typeface="Arial" panose="020B0604020202020204" pitchFamily="34" charset="0"/>
        <a:ea typeface="+mn-ea"/>
        <a:cs typeface="+mn-cs"/>
      </a:defRPr>
    </a:lvl3pPr>
    <a:lvl4pPr marL="1371600" algn="l" rtl="0" eaLnBrk="0" fontAlgn="base" hangingPunct="0">
      <a:spcBef>
        <a:spcPct val="0"/>
      </a:spcBef>
      <a:spcAft>
        <a:spcPct val="0"/>
      </a:spcAft>
      <a:defRPr sz="900" kern="1200">
        <a:solidFill>
          <a:srgbClr val="000099"/>
        </a:solidFill>
        <a:latin typeface="Arial" panose="020B0604020202020204" pitchFamily="34" charset="0"/>
        <a:ea typeface="+mn-ea"/>
        <a:cs typeface="+mn-cs"/>
      </a:defRPr>
    </a:lvl4pPr>
    <a:lvl5pPr marL="1828800" algn="l" rtl="0" eaLnBrk="0" fontAlgn="base" hangingPunct="0">
      <a:spcBef>
        <a:spcPct val="0"/>
      </a:spcBef>
      <a:spcAft>
        <a:spcPct val="0"/>
      </a:spcAft>
      <a:defRPr sz="900" kern="1200">
        <a:solidFill>
          <a:srgbClr val="000099"/>
        </a:solidFill>
        <a:latin typeface="Arial" panose="020B0604020202020204" pitchFamily="34" charset="0"/>
        <a:ea typeface="+mn-ea"/>
        <a:cs typeface="+mn-cs"/>
      </a:defRPr>
    </a:lvl5pPr>
    <a:lvl6pPr marL="2286000" algn="l" defTabSz="914400" rtl="0" eaLnBrk="1" latinLnBrk="0" hangingPunct="1">
      <a:defRPr sz="900" kern="1200">
        <a:solidFill>
          <a:srgbClr val="000099"/>
        </a:solidFill>
        <a:latin typeface="Arial" panose="020B0604020202020204" pitchFamily="34" charset="0"/>
        <a:ea typeface="+mn-ea"/>
        <a:cs typeface="+mn-cs"/>
      </a:defRPr>
    </a:lvl6pPr>
    <a:lvl7pPr marL="2743200" algn="l" defTabSz="914400" rtl="0" eaLnBrk="1" latinLnBrk="0" hangingPunct="1">
      <a:defRPr sz="900" kern="1200">
        <a:solidFill>
          <a:srgbClr val="000099"/>
        </a:solidFill>
        <a:latin typeface="Arial" panose="020B0604020202020204" pitchFamily="34" charset="0"/>
        <a:ea typeface="+mn-ea"/>
        <a:cs typeface="+mn-cs"/>
      </a:defRPr>
    </a:lvl7pPr>
    <a:lvl8pPr marL="3200400" algn="l" defTabSz="914400" rtl="0" eaLnBrk="1" latinLnBrk="0" hangingPunct="1">
      <a:defRPr sz="900" kern="1200">
        <a:solidFill>
          <a:srgbClr val="000099"/>
        </a:solidFill>
        <a:latin typeface="Arial" panose="020B0604020202020204" pitchFamily="34" charset="0"/>
        <a:ea typeface="+mn-ea"/>
        <a:cs typeface="+mn-cs"/>
      </a:defRPr>
    </a:lvl8pPr>
    <a:lvl9pPr marL="3657600" algn="l" defTabSz="914400" rtl="0" eaLnBrk="1" latinLnBrk="0" hangingPunct="1">
      <a:defRPr sz="900" kern="1200">
        <a:solidFill>
          <a:srgbClr val="000099"/>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E"/>
    <a:srgbClr val="365F91"/>
    <a:srgbClr val="CCCCCC"/>
    <a:srgbClr val="FF66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3" autoAdjust="0"/>
    <p:restoredTop sz="94643" autoAdjust="0"/>
  </p:normalViewPr>
  <p:slideViewPr>
    <p:cSldViewPr>
      <p:cViewPr varScale="1">
        <p:scale>
          <a:sx n="77" d="100"/>
          <a:sy n="77" d="100"/>
        </p:scale>
        <p:origin x="90" y="78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77" d="100"/>
          <a:sy n="77" d="100"/>
        </p:scale>
        <p:origin x="-3258"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200">
                <a:solidFill>
                  <a:schemeClr val="tx1"/>
                </a:solidFill>
                <a:latin typeface="Arial" charset="0"/>
              </a:defRPr>
            </a:lvl1pPr>
          </a:lstStyle>
          <a:p>
            <a:pPr>
              <a:defRPr/>
            </a:pPr>
            <a:endParaRPr lang="de-CH"/>
          </a:p>
        </p:txBody>
      </p:sp>
      <p:sp>
        <p:nvSpPr>
          <p:cNvPr id="10243"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200">
                <a:solidFill>
                  <a:schemeClr val="tx1"/>
                </a:solidFill>
                <a:latin typeface="Arial" charset="0"/>
              </a:defRPr>
            </a:lvl1pPr>
          </a:lstStyle>
          <a:p>
            <a:pPr>
              <a:defRPr/>
            </a:pPr>
            <a:endParaRPr lang="de-CH"/>
          </a:p>
        </p:txBody>
      </p:sp>
      <p:sp>
        <p:nvSpPr>
          <p:cNvPr id="10244"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spcBef>
                <a:spcPct val="0"/>
              </a:spcBef>
              <a:defRPr sz="1200">
                <a:solidFill>
                  <a:schemeClr val="tx1"/>
                </a:solidFill>
                <a:latin typeface="Arial" charset="0"/>
              </a:defRPr>
            </a:lvl1pPr>
          </a:lstStyle>
          <a:p>
            <a:pPr>
              <a:defRPr/>
            </a:pPr>
            <a:endParaRPr lang="de-CH"/>
          </a:p>
        </p:txBody>
      </p:sp>
      <p:sp>
        <p:nvSpPr>
          <p:cNvPr id="10245"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fld id="{92984187-FD17-4115-A0DC-E41AE20F1EA4}" type="slidenum">
              <a:rPr lang="de-CH" altLang="de-DE"/>
              <a:pPr/>
              <a:t>‹Nr.›</a:t>
            </a:fld>
            <a:endParaRPr lang="de-CH" altLang="de-DE"/>
          </a:p>
        </p:txBody>
      </p:sp>
    </p:spTree>
    <p:extLst>
      <p:ext uri="{BB962C8B-B14F-4D97-AF65-F5344CB8AC3E}">
        <p14:creationId xmlns:p14="http://schemas.microsoft.com/office/powerpoint/2010/main" val="2052092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200">
                <a:solidFill>
                  <a:schemeClr val="tx1"/>
                </a:solidFill>
                <a:latin typeface="Arial" charset="0"/>
              </a:defRPr>
            </a:lvl1pPr>
          </a:lstStyle>
          <a:p>
            <a:pPr>
              <a:defRPr/>
            </a:pPr>
            <a:endParaRPr lang="de-CH"/>
          </a:p>
        </p:txBody>
      </p:sp>
      <p:sp>
        <p:nvSpPr>
          <p:cNvPr id="8195"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200">
                <a:solidFill>
                  <a:schemeClr val="tx1"/>
                </a:solidFill>
                <a:latin typeface="Arial" charset="0"/>
              </a:defRPr>
            </a:lvl1pPr>
          </a:lstStyle>
          <a:p>
            <a:pPr>
              <a:defRPr/>
            </a:pPr>
            <a:endParaRPr lang="de-CH"/>
          </a:p>
        </p:txBody>
      </p:sp>
      <p:sp>
        <p:nvSpPr>
          <p:cNvPr id="307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8198"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spcBef>
                <a:spcPct val="0"/>
              </a:spcBef>
              <a:defRPr sz="1200">
                <a:solidFill>
                  <a:schemeClr val="tx1"/>
                </a:solidFill>
                <a:latin typeface="Arial" charset="0"/>
              </a:defRPr>
            </a:lvl1pPr>
          </a:lstStyle>
          <a:p>
            <a:pPr>
              <a:defRPr/>
            </a:pPr>
            <a:endParaRPr lang="de-CH"/>
          </a:p>
        </p:txBody>
      </p:sp>
      <p:sp>
        <p:nvSpPr>
          <p:cNvPr id="8199"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fld id="{4DE3DED1-78EC-4EA5-9A03-0FE7FCFBF667}" type="slidenum">
              <a:rPr lang="de-CH" altLang="de-DE"/>
              <a:pPr/>
              <a:t>‹Nr.›</a:t>
            </a:fld>
            <a:endParaRPr lang="de-CH" altLang="de-DE"/>
          </a:p>
        </p:txBody>
      </p:sp>
    </p:spTree>
    <p:extLst>
      <p:ext uri="{BB962C8B-B14F-4D97-AF65-F5344CB8AC3E}">
        <p14:creationId xmlns:p14="http://schemas.microsoft.com/office/powerpoint/2010/main" val="15252128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4DE3DED1-78EC-4EA5-9A03-0FE7FCFBF667}" type="slidenum">
              <a:rPr lang="de-CH" altLang="de-DE" smtClean="0"/>
              <a:pPr/>
              <a:t>1</a:t>
            </a:fld>
            <a:endParaRPr lang="de-CH" altLang="de-DE"/>
          </a:p>
        </p:txBody>
      </p:sp>
    </p:spTree>
    <p:extLst>
      <p:ext uri="{BB962C8B-B14F-4D97-AF65-F5344CB8AC3E}">
        <p14:creationId xmlns:p14="http://schemas.microsoft.com/office/powerpoint/2010/main" val="2280734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fld id="{E8205BDD-23A8-4549-B24E-66865D997AA0}" type="slidenum">
              <a:rPr lang="de-CH" altLang="de-DE"/>
              <a:pPr/>
              <a:t>‹Nr.›</a:t>
            </a:fld>
            <a:endParaRPr lang="de-CH" altLang="de-DE"/>
          </a:p>
        </p:txBody>
      </p:sp>
    </p:spTree>
    <p:extLst>
      <p:ext uri="{BB962C8B-B14F-4D97-AF65-F5344CB8AC3E}">
        <p14:creationId xmlns:p14="http://schemas.microsoft.com/office/powerpoint/2010/main" val="3313571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fld id="{FB19A5C6-5498-4302-98F9-DA8D6DD12009}" type="slidenum">
              <a:rPr lang="de-CH" altLang="de-DE"/>
              <a:pPr/>
              <a:t>‹Nr.›</a:t>
            </a:fld>
            <a:endParaRPr lang="de-CH" altLang="de-DE"/>
          </a:p>
        </p:txBody>
      </p:sp>
    </p:spTree>
    <p:extLst>
      <p:ext uri="{BB962C8B-B14F-4D97-AF65-F5344CB8AC3E}">
        <p14:creationId xmlns:p14="http://schemas.microsoft.com/office/powerpoint/2010/main" val="175032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70700" y="203200"/>
            <a:ext cx="2273300" cy="580707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6038" y="203200"/>
            <a:ext cx="6672262" cy="580707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fld id="{337A10B5-64AD-46DC-A778-121D89F6E78B}" type="slidenum">
              <a:rPr lang="de-CH" altLang="de-DE"/>
              <a:pPr/>
              <a:t>‹Nr.›</a:t>
            </a:fld>
            <a:endParaRPr lang="de-CH" altLang="de-DE"/>
          </a:p>
        </p:txBody>
      </p:sp>
    </p:spTree>
    <p:extLst>
      <p:ext uri="{BB962C8B-B14F-4D97-AF65-F5344CB8AC3E}">
        <p14:creationId xmlns:p14="http://schemas.microsoft.com/office/powerpoint/2010/main" val="836227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fld id="{E8DA694B-5009-448F-A22C-70EEA5FABD2E}" type="slidenum">
              <a:rPr lang="de-CH" altLang="de-DE"/>
              <a:pPr/>
              <a:t>‹Nr.›</a:t>
            </a:fld>
            <a:endParaRPr lang="de-CH" altLang="de-DE"/>
          </a:p>
        </p:txBody>
      </p:sp>
    </p:spTree>
    <p:extLst>
      <p:ext uri="{BB962C8B-B14F-4D97-AF65-F5344CB8AC3E}">
        <p14:creationId xmlns:p14="http://schemas.microsoft.com/office/powerpoint/2010/main" val="2170778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fld id="{29117398-5C69-4D0F-9E8F-E38DDE5865C9}" type="slidenum">
              <a:rPr lang="de-CH" altLang="de-DE"/>
              <a:pPr/>
              <a:t>‹Nr.›</a:t>
            </a:fld>
            <a:endParaRPr lang="de-CH" altLang="de-DE"/>
          </a:p>
        </p:txBody>
      </p:sp>
    </p:spTree>
    <p:extLst>
      <p:ext uri="{BB962C8B-B14F-4D97-AF65-F5344CB8AC3E}">
        <p14:creationId xmlns:p14="http://schemas.microsoft.com/office/powerpoint/2010/main" val="2613057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4843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4843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fld id="{DE50347A-2B7B-48A2-A2AD-E7D084CE62E4}" type="slidenum">
              <a:rPr lang="de-CH" altLang="de-DE"/>
              <a:pPr/>
              <a:t>‹Nr.›</a:t>
            </a:fld>
            <a:endParaRPr lang="de-CH" altLang="de-DE"/>
          </a:p>
        </p:txBody>
      </p:sp>
    </p:spTree>
    <p:extLst>
      <p:ext uri="{BB962C8B-B14F-4D97-AF65-F5344CB8AC3E}">
        <p14:creationId xmlns:p14="http://schemas.microsoft.com/office/powerpoint/2010/main" val="1386233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de-CH"/>
          </a:p>
        </p:txBody>
      </p:sp>
      <p:sp>
        <p:nvSpPr>
          <p:cNvPr id="8" name="Rectangle 5"/>
          <p:cNvSpPr>
            <a:spLocks noGrp="1" noChangeArrowheads="1"/>
          </p:cNvSpPr>
          <p:nvPr>
            <p:ph type="ftr" sz="quarter" idx="11"/>
          </p:nvPr>
        </p:nvSpPr>
        <p:spPr>
          <a:ln/>
        </p:spPr>
        <p:txBody>
          <a:bodyPr/>
          <a:lstStyle>
            <a:lvl1pPr>
              <a:defRPr/>
            </a:lvl1pPr>
          </a:lstStyle>
          <a:p>
            <a:pPr>
              <a:defRPr/>
            </a:pPr>
            <a:endParaRPr lang="de-CH"/>
          </a:p>
        </p:txBody>
      </p:sp>
      <p:sp>
        <p:nvSpPr>
          <p:cNvPr id="9" name="Rectangle 6"/>
          <p:cNvSpPr>
            <a:spLocks noGrp="1" noChangeArrowheads="1"/>
          </p:cNvSpPr>
          <p:nvPr>
            <p:ph type="sldNum" sz="quarter" idx="12"/>
          </p:nvPr>
        </p:nvSpPr>
        <p:spPr>
          <a:ln/>
        </p:spPr>
        <p:txBody>
          <a:bodyPr/>
          <a:lstStyle>
            <a:lvl1pPr>
              <a:defRPr/>
            </a:lvl1pPr>
          </a:lstStyle>
          <a:p>
            <a:fld id="{3F732918-B4AF-4703-A656-7933119C49F8}" type="slidenum">
              <a:rPr lang="de-CH" altLang="de-DE"/>
              <a:pPr/>
              <a:t>‹Nr.›</a:t>
            </a:fld>
            <a:endParaRPr lang="de-CH" altLang="de-DE"/>
          </a:p>
        </p:txBody>
      </p:sp>
    </p:spTree>
    <p:extLst>
      <p:ext uri="{BB962C8B-B14F-4D97-AF65-F5344CB8AC3E}">
        <p14:creationId xmlns:p14="http://schemas.microsoft.com/office/powerpoint/2010/main" val="3858972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de-CH"/>
          </a:p>
        </p:txBody>
      </p:sp>
      <p:sp>
        <p:nvSpPr>
          <p:cNvPr id="4" name="Rectangle 5"/>
          <p:cNvSpPr>
            <a:spLocks noGrp="1" noChangeArrowheads="1"/>
          </p:cNvSpPr>
          <p:nvPr>
            <p:ph type="ftr" sz="quarter" idx="11"/>
          </p:nvPr>
        </p:nvSpPr>
        <p:spPr>
          <a:ln/>
        </p:spPr>
        <p:txBody>
          <a:bodyPr/>
          <a:lstStyle>
            <a:lvl1pPr>
              <a:defRPr/>
            </a:lvl1pPr>
          </a:lstStyle>
          <a:p>
            <a:pPr>
              <a:defRPr/>
            </a:pPr>
            <a:endParaRPr lang="de-CH"/>
          </a:p>
        </p:txBody>
      </p:sp>
      <p:sp>
        <p:nvSpPr>
          <p:cNvPr id="5" name="Rectangle 6"/>
          <p:cNvSpPr>
            <a:spLocks noGrp="1" noChangeArrowheads="1"/>
          </p:cNvSpPr>
          <p:nvPr>
            <p:ph type="sldNum" sz="quarter" idx="12"/>
          </p:nvPr>
        </p:nvSpPr>
        <p:spPr>
          <a:ln/>
        </p:spPr>
        <p:txBody>
          <a:bodyPr/>
          <a:lstStyle>
            <a:lvl1pPr>
              <a:defRPr/>
            </a:lvl1pPr>
          </a:lstStyle>
          <a:p>
            <a:fld id="{B9FE7D4D-FD7B-4CFF-8054-FD0428391492}" type="slidenum">
              <a:rPr lang="de-CH" altLang="de-DE"/>
              <a:pPr/>
              <a:t>‹Nr.›</a:t>
            </a:fld>
            <a:endParaRPr lang="de-CH" altLang="de-DE"/>
          </a:p>
        </p:txBody>
      </p:sp>
    </p:spTree>
    <p:extLst>
      <p:ext uri="{BB962C8B-B14F-4D97-AF65-F5344CB8AC3E}">
        <p14:creationId xmlns:p14="http://schemas.microsoft.com/office/powerpoint/2010/main" val="166388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CH"/>
          </a:p>
        </p:txBody>
      </p:sp>
      <p:sp>
        <p:nvSpPr>
          <p:cNvPr id="3" name="Rectangle 5"/>
          <p:cNvSpPr>
            <a:spLocks noGrp="1" noChangeArrowheads="1"/>
          </p:cNvSpPr>
          <p:nvPr>
            <p:ph type="ftr" sz="quarter" idx="11"/>
          </p:nvPr>
        </p:nvSpPr>
        <p:spPr>
          <a:ln/>
        </p:spPr>
        <p:txBody>
          <a:bodyPr/>
          <a:lstStyle>
            <a:lvl1pPr>
              <a:defRPr/>
            </a:lvl1pPr>
          </a:lstStyle>
          <a:p>
            <a:pPr>
              <a:defRPr/>
            </a:pPr>
            <a:endParaRPr lang="de-CH"/>
          </a:p>
        </p:txBody>
      </p:sp>
      <p:sp>
        <p:nvSpPr>
          <p:cNvPr id="4" name="Rectangle 6"/>
          <p:cNvSpPr>
            <a:spLocks noGrp="1" noChangeArrowheads="1"/>
          </p:cNvSpPr>
          <p:nvPr>
            <p:ph type="sldNum" sz="quarter" idx="12"/>
          </p:nvPr>
        </p:nvSpPr>
        <p:spPr>
          <a:ln/>
        </p:spPr>
        <p:txBody>
          <a:bodyPr/>
          <a:lstStyle>
            <a:lvl1pPr>
              <a:defRPr/>
            </a:lvl1pPr>
          </a:lstStyle>
          <a:p>
            <a:fld id="{F70673C0-D808-4DBE-93A3-D45A7CF2BBF5}" type="slidenum">
              <a:rPr lang="de-CH" altLang="de-DE"/>
              <a:pPr/>
              <a:t>‹Nr.›</a:t>
            </a:fld>
            <a:endParaRPr lang="de-CH" altLang="de-DE"/>
          </a:p>
        </p:txBody>
      </p:sp>
    </p:spTree>
    <p:extLst>
      <p:ext uri="{BB962C8B-B14F-4D97-AF65-F5344CB8AC3E}">
        <p14:creationId xmlns:p14="http://schemas.microsoft.com/office/powerpoint/2010/main" val="299606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fld id="{6E1407AB-F18A-4B5F-9A3B-EE5ED075211A}" type="slidenum">
              <a:rPr lang="de-CH" altLang="de-DE"/>
              <a:pPr/>
              <a:t>‹Nr.›</a:t>
            </a:fld>
            <a:endParaRPr lang="de-CH" altLang="de-DE"/>
          </a:p>
        </p:txBody>
      </p:sp>
    </p:spTree>
    <p:extLst>
      <p:ext uri="{BB962C8B-B14F-4D97-AF65-F5344CB8AC3E}">
        <p14:creationId xmlns:p14="http://schemas.microsoft.com/office/powerpoint/2010/main" val="2664637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fld id="{54DCF845-4D73-4D7C-AD09-B14E1608DFE9}" type="slidenum">
              <a:rPr lang="de-CH" altLang="de-DE"/>
              <a:pPr/>
              <a:t>‹Nr.›</a:t>
            </a:fld>
            <a:endParaRPr lang="de-CH" altLang="de-DE"/>
          </a:p>
        </p:txBody>
      </p:sp>
    </p:spTree>
    <p:extLst>
      <p:ext uri="{BB962C8B-B14F-4D97-AF65-F5344CB8AC3E}">
        <p14:creationId xmlns:p14="http://schemas.microsoft.com/office/powerpoint/2010/main" val="3561190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altLang="de-DE"/>
              <a:t>Titel</a:t>
            </a:r>
          </a:p>
        </p:txBody>
      </p:sp>
      <p:sp>
        <p:nvSpPr>
          <p:cNvPr id="1027" name="Rectangle 3"/>
          <p:cNvSpPr>
            <a:spLocks noGrp="1" noChangeArrowheads="1"/>
          </p:cNvSpPr>
          <p:nvPr>
            <p:ph type="body" idx="1"/>
          </p:nvPr>
        </p:nvSpPr>
        <p:spPr bwMode="auto">
          <a:xfrm>
            <a:off x="457200" y="1484313"/>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altLang="de-DE"/>
              <a:t>Textmasterformate durch Klicken bearbeiten</a:t>
            </a:r>
          </a:p>
        </p:txBody>
      </p:sp>
      <p:sp>
        <p:nvSpPr>
          <p:cNvPr id="15364" name="Rectangle 4"/>
          <p:cNvSpPr>
            <a:spLocks noGrp="1" noChangeArrowheads="1"/>
          </p:cNvSpPr>
          <p:nvPr>
            <p:ph type="dt" sz="half" idx="2"/>
          </p:nvPr>
        </p:nvSpPr>
        <p:spPr bwMode="auto">
          <a:xfrm>
            <a:off x="323528" y="6093296"/>
            <a:ext cx="2267272" cy="62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chemeClr val="tx1"/>
                </a:solidFill>
                <a:latin typeface="Arial" charset="0"/>
              </a:defRPr>
            </a:lvl1pPr>
          </a:lstStyle>
          <a:p>
            <a:pPr>
              <a:defRPr/>
            </a:pPr>
            <a:endParaRPr lang="de-CH" dirty="0"/>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chemeClr val="tx1"/>
                </a:solidFill>
                <a:latin typeface="Arial" charset="0"/>
              </a:defRPr>
            </a:lvl1pPr>
          </a:lstStyle>
          <a:p>
            <a:pPr>
              <a:defRPr/>
            </a:pPr>
            <a:endParaRPr lang="de-CH"/>
          </a:p>
        </p:txBody>
      </p:sp>
      <p:sp>
        <p:nvSpPr>
          <p:cNvPr id="15366" name="Rectangle 6"/>
          <p:cNvSpPr>
            <a:spLocks noGrp="1" noChangeArrowheads="1"/>
          </p:cNvSpPr>
          <p:nvPr>
            <p:ph type="sldNum" sz="quarter" idx="4"/>
          </p:nvPr>
        </p:nvSpPr>
        <p:spPr bwMode="auto">
          <a:xfrm>
            <a:off x="6553200" y="6093296"/>
            <a:ext cx="2267272" cy="62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E20DF6C0-94A9-499D-9F0C-0D9DFE7BF31E}" type="slidenum">
              <a:rPr lang="de-CH" altLang="de-DE"/>
              <a:pPr/>
              <a:t>‹Nr.›</a:t>
            </a:fld>
            <a:endParaRPr lang="de-CH" altLang="de-DE" dirty="0"/>
          </a:p>
        </p:txBody>
      </p:sp>
      <p:sp>
        <p:nvSpPr>
          <p:cNvPr id="1032" name="Rectangle 11"/>
          <p:cNvSpPr>
            <a:spLocks noChangeArrowheads="1"/>
          </p:cNvSpPr>
          <p:nvPr userDrawn="1"/>
        </p:nvSpPr>
        <p:spPr bwMode="auto">
          <a:xfrm>
            <a:off x="-103188" y="779463"/>
            <a:ext cx="939641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defRPr sz="900">
                <a:solidFill>
                  <a:srgbClr val="000099"/>
                </a:solidFill>
                <a:latin typeface="Arial" charset="0"/>
              </a:defRPr>
            </a:lvl1pPr>
            <a:lvl2pPr marL="742950" indent="-285750">
              <a:spcBef>
                <a:spcPct val="20000"/>
              </a:spcBef>
              <a:defRPr sz="900">
                <a:solidFill>
                  <a:srgbClr val="000099"/>
                </a:solidFill>
                <a:latin typeface="Arial" charset="0"/>
              </a:defRPr>
            </a:lvl2pPr>
            <a:lvl3pPr marL="1143000" indent="-228600">
              <a:spcBef>
                <a:spcPct val="20000"/>
              </a:spcBef>
              <a:defRPr sz="900">
                <a:solidFill>
                  <a:srgbClr val="000099"/>
                </a:solidFill>
                <a:latin typeface="Arial" charset="0"/>
              </a:defRPr>
            </a:lvl3pPr>
            <a:lvl4pPr marL="1600200" indent="-228600">
              <a:spcBef>
                <a:spcPct val="20000"/>
              </a:spcBef>
              <a:defRPr sz="900">
                <a:solidFill>
                  <a:srgbClr val="000099"/>
                </a:solidFill>
                <a:latin typeface="Arial" charset="0"/>
              </a:defRPr>
            </a:lvl4pPr>
            <a:lvl5pPr marL="2057400" indent="-228600">
              <a:spcBef>
                <a:spcPct val="20000"/>
              </a:spcBef>
              <a:defRPr sz="900">
                <a:solidFill>
                  <a:srgbClr val="000099"/>
                </a:solidFill>
                <a:latin typeface="Arial" charset="0"/>
              </a:defRPr>
            </a:lvl5pPr>
            <a:lvl6pPr marL="2514600" indent="-228600" eaLnBrk="0" fontAlgn="base" hangingPunct="0">
              <a:spcBef>
                <a:spcPct val="20000"/>
              </a:spcBef>
              <a:spcAft>
                <a:spcPct val="0"/>
              </a:spcAft>
              <a:defRPr sz="900">
                <a:solidFill>
                  <a:srgbClr val="000099"/>
                </a:solidFill>
                <a:latin typeface="Arial" charset="0"/>
              </a:defRPr>
            </a:lvl6pPr>
            <a:lvl7pPr marL="2971800" indent="-228600" eaLnBrk="0" fontAlgn="base" hangingPunct="0">
              <a:spcBef>
                <a:spcPct val="20000"/>
              </a:spcBef>
              <a:spcAft>
                <a:spcPct val="0"/>
              </a:spcAft>
              <a:defRPr sz="900">
                <a:solidFill>
                  <a:srgbClr val="000099"/>
                </a:solidFill>
                <a:latin typeface="Arial" charset="0"/>
              </a:defRPr>
            </a:lvl7pPr>
            <a:lvl8pPr marL="3429000" indent="-228600" eaLnBrk="0" fontAlgn="base" hangingPunct="0">
              <a:spcBef>
                <a:spcPct val="20000"/>
              </a:spcBef>
              <a:spcAft>
                <a:spcPct val="0"/>
              </a:spcAft>
              <a:defRPr sz="900">
                <a:solidFill>
                  <a:srgbClr val="000099"/>
                </a:solidFill>
                <a:latin typeface="Arial" charset="0"/>
              </a:defRPr>
            </a:lvl8pPr>
            <a:lvl9pPr marL="3886200" indent="-228600" eaLnBrk="0" fontAlgn="base" hangingPunct="0">
              <a:spcBef>
                <a:spcPct val="20000"/>
              </a:spcBef>
              <a:spcAft>
                <a:spcPct val="0"/>
              </a:spcAft>
              <a:defRPr sz="900">
                <a:solidFill>
                  <a:srgbClr val="000099"/>
                </a:solidFill>
                <a:latin typeface="Arial" charset="0"/>
              </a:defRPr>
            </a:lvl9pPr>
          </a:lstStyle>
          <a:p>
            <a:pPr>
              <a:defRPr/>
            </a:pP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r>
              <a:rPr lang="de-CH" altLang="de-DE" sz="1200">
                <a:solidFill>
                  <a:srgbClr val="F4A53C"/>
                </a:solidFill>
                <a:cs typeface="Times New Roman" pitchFamily="18" charset="0"/>
              </a:rPr>
              <a:t> </a:t>
            </a:r>
            <a:r>
              <a:rPr lang="de-CH" altLang="de-DE" sz="1200">
                <a:solidFill>
                  <a:srgbClr val="F4A53C"/>
                </a:solidFill>
                <a:latin typeface="Times New Roman" pitchFamily="18" charset="0"/>
                <a:cs typeface="Times New Roman" pitchFamily="18" charset="0"/>
                <a:sym typeface="Wingdings" pitchFamily="2" charset="2"/>
              </a:rPr>
              <a:t></a:t>
            </a:r>
          </a:p>
        </p:txBody>
      </p:sp>
      <p:pic>
        <p:nvPicPr>
          <p:cNvPr id="2" name="Picture 9" descr="F:\Verwaltung\A_kik_netfactory\Kiknet\01 Unterrichtseinheiten\EDÖB 2010.630.009\Planung_Überarbeitung\hacker-1944688_960_720.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956550" y="76200"/>
            <a:ext cx="1079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descr="C:\Users\praktikum\AppData\Local\Microsoft\Windows\INetCache\Content.Word\logo_JM_ob_rz_d.png">
            <a:extLst>
              <a:ext uri="{FF2B5EF4-FFF2-40B4-BE49-F238E27FC236}">
                <a16:creationId xmlns:a16="http://schemas.microsoft.com/office/drawing/2014/main" id="{FDC1E093-078E-44B4-B952-D20BE7A75EDF}"/>
              </a:ext>
            </a:extLst>
          </p:cNvPr>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39594" y="6093296"/>
            <a:ext cx="980878" cy="628179"/>
          </a:xfrm>
          <a:prstGeom prst="rect">
            <a:avLst/>
          </a:prstGeom>
          <a:noFill/>
          <a:ln>
            <a:noFill/>
          </a:ln>
        </p:spPr>
      </p:pic>
      <p:pic>
        <p:nvPicPr>
          <p:cNvPr id="10" name="Grafik 9">
            <a:extLst>
              <a:ext uri="{FF2B5EF4-FFF2-40B4-BE49-F238E27FC236}">
                <a16:creationId xmlns:a16="http://schemas.microsoft.com/office/drawing/2014/main" id="{F1063505-7430-4C63-A902-ECB101CED9F7}"/>
              </a:ext>
            </a:extLst>
          </p:cNvPr>
          <p:cNvPicPr/>
          <p:nvPr userDrawn="1"/>
        </p:nvPicPr>
        <p:blipFill rotWithShape="1">
          <a:blip r:embed="rId15">
            <a:extLst>
              <a:ext uri="{28A0092B-C50C-407E-A947-70E740481C1C}">
                <a14:useLocalDpi xmlns:a14="http://schemas.microsoft.com/office/drawing/2010/main" val="0"/>
              </a:ext>
            </a:extLst>
          </a:blip>
          <a:srcRect l="1" t="88135" r="49209" b="-1571"/>
          <a:stretch/>
        </p:blipFill>
        <p:spPr bwMode="auto">
          <a:xfrm>
            <a:off x="381207" y="6140767"/>
            <a:ext cx="1592580" cy="596265"/>
          </a:xfrm>
          <a:prstGeom prst="rect">
            <a:avLst/>
          </a:prstGeom>
          <a:ln>
            <a:noFill/>
          </a:ln>
          <a:extLst>
            <a:ext uri="{53640926-AAD7-44D8-BBD7-CCE9431645EC}">
              <a14:shadowObscured xmlns:a14="http://schemas.microsoft.com/office/drawing/2010/main"/>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zdf.de/nachrichten/heute-sendungen/videos/ueberwachung-kuendigung-100.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zdf.de/nachrichten/heute-sendungen/videos/ueberwachung-kuendigung-100.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20min.ch/"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bz-berlin.de/data/uploads/2017/02/83159111_1486646630-768x432.jp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static1.bmbfcluster.de/2/3/3/4_c76fda0ed54d014/2334meg_4e6cb79899f70b9.jpg" TargetMode="External"/><Relationship Id="rId2" Type="http://schemas.openxmlformats.org/officeDocument/2006/relationships/hyperlink" Target="https://de.wikipedia.org/wiki/Privatsph%C3%A4re"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p:txBody>
          <a:bodyPr/>
          <a:lstStyle/>
          <a:p>
            <a:pPr eaLnBrk="1" hangingPunct="1"/>
            <a:r>
              <a:rPr lang="de-DE" altLang="de-DE" dirty="0"/>
              <a:t>Was ist Datenschutz?</a:t>
            </a:r>
          </a:p>
        </p:txBody>
      </p:sp>
      <p:sp>
        <p:nvSpPr>
          <p:cNvPr id="2051" name="Rectangle 3"/>
          <p:cNvSpPr>
            <a:spLocks noGrp="1" noChangeArrowheads="1"/>
          </p:cNvSpPr>
          <p:nvPr>
            <p:ph type="body" idx="1"/>
          </p:nvPr>
        </p:nvSpPr>
        <p:spPr>
          <a:xfrm>
            <a:off x="395536" y="1484784"/>
            <a:ext cx="8229600" cy="4525962"/>
          </a:xfrm>
        </p:spPr>
        <p:txBody>
          <a:bodyPr/>
          <a:lstStyle/>
          <a:p>
            <a:pPr marL="0" indent="0"/>
            <a:r>
              <a:rPr lang="de-CH" dirty="0">
                <a:latin typeface="Tahoma" panose="020B0604030504040204" pitchFamily="34" charset="0"/>
                <a:ea typeface="Tahoma" panose="020B0604030504040204" pitchFamily="34" charset="0"/>
                <a:cs typeface="Tahoma" panose="020B0604030504040204" pitchFamily="34" charset="0"/>
              </a:rPr>
              <a:t>Wenn Informationen über Menschen gesammelt und bearbeitet werden, ist deren Persönlichkeit davon betroffen.</a:t>
            </a:r>
          </a:p>
          <a:p>
            <a:pPr marL="0" indent="0"/>
            <a:r>
              <a:rPr lang="de-CH" dirty="0">
                <a:latin typeface="Tahoma" panose="020B0604030504040204" pitchFamily="34" charset="0"/>
                <a:ea typeface="Tahoma" panose="020B0604030504040204" pitchFamily="34" charset="0"/>
                <a:cs typeface="Tahoma" panose="020B0604030504040204" pitchFamily="34" charset="0"/>
              </a:rPr>
              <a:t>Diese Betroffenheit kann stark oder schwach sein, positive oder negative Reaktionen hervorrufen.</a:t>
            </a:r>
          </a:p>
          <a:p>
            <a:r>
              <a:rPr lang="de-CH" sz="1300" i="1" dirty="0">
                <a:latin typeface="Tahoma" panose="020B0604030504040204" pitchFamily="34" charset="0"/>
                <a:ea typeface="Tahoma" panose="020B0604030504040204" pitchFamily="34" charset="0"/>
                <a:cs typeface="Tahoma" panose="020B0604030504040204" pitchFamily="34" charset="0"/>
              </a:rPr>
              <a:t>(Botschaft zum Bundesgesetz über den Datenschutz)</a:t>
            </a:r>
          </a:p>
          <a:p>
            <a:endParaRPr lang="de-CH" dirty="0">
              <a:latin typeface="Tahoma" panose="020B0604030504040204" pitchFamily="34" charset="0"/>
              <a:ea typeface="Tahoma" panose="020B0604030504040204" pitchFamily="34" charset="0"/>
              <a:cs typeface="Tahoma" panose="020B0604030504040204" pitchFamily="34" charset="0"/>
            </a:endParaRPr>
          </a:p>
          <a:p>
            <a:r>
              <a:rPr lang="de-CH" b="1" dirty="0">
                <a:latin typeface="Tahoma" panose="020B0604030504040204" pitchFamily="34" charset="0"/>
                <a:ea typeface="Tahoma" panose="020B0604030504040204" pitchFamily="34" charset="0"/>
                <a:cs typeface="Tahoma" panose="020B0604030504040204" pitchFamily="34" charset="0"/>
              </a:rPr>
              <a:t>Kennst du selbst solche negativen Beispiele?</a:t>
            </a:r>
          </a:p>
          <a:p>
            <a:endParaRPr lang="de-CH" dirty="0">
              <a:latin typeface="Tahoma" panose="020B0604030504040204" pitchFamily="34" charset="0"/>
              <a:ea typeface="Tahoma" panose="020B0604030504040204" pitchFamily="34" charset="0"/>
              <a:cs typeface="Tahoma" panose="020B0604030504040204" pitchFamily="34" charset="0"/>
            </a:endParaRPr>
          </a:p>
          <a:p>
            <a:pPr marL="0" indent="0"/>
            <a:r>
              <a:rPr lang="de-CH" i="1" dirty="0">
                <a:latin typeface="Tahoma" panose="020B0604030504040204" pitchFamily="34" charset="0"/>
                <a:ea typeface="Tahoma" panose="020B0604030504040204" pitchFamily="34" charset="0"/>
                <a:cs typeface="Tahoma" panose="020B0604030504040204" pitchFamily="34" charset="0"/>
              </a:rPr>
              <a:t>Beispiel 1: Soziale Netzwerke sammeln Daten, um ihre Nutzer mit gezielter (unerwünschter) Werbung versorgen zu können.</a:t>
            </a:r>
          </a:p>
          <a:p>
            <a:pPr marL="0" indent="0"/>
            <a:r>
              <a:rPr lang="de-CH" i="1" dirty="0">
                <a:latin typeface="Tahoma" panose="020B0604030504040204" pitchFamily="34" charset="0"/>
                <a:ea typeface="Tahoma" panose="020B0604030504040204" pitchFamily="34" charset="0"/>
                <a:cs typeface="Tahoma" panose="020B0604030504040204" pitchFamily="34" charset="0"/>
              </a:rPr>
              <a:t>Beispiel 2: Fotos von dir werden, ohne dass du es willst, veröffentlicht (z. B. im Internet).</a:t>
            </a:r>
          </a:p>
          <a:p>
            <a:pPr marL="0" indent="0"/>
            <a:r>
              <a:rPr lang="de-CH" i="1" dirty="0">
                <a:latin typeface="Tahoma" panose="020B0604030504040204" pitchFamily="34" charset="0"/>
                <a:ea typeface="Tahoma" panose="020B0604030504040204" pitchFamily="34" charset="0"/>
                <a:cs typeface="Tahoma" panose="020B0604030504040204" pitchFamily="34" charset="0"/>
              </a:rPr>
              <a:t>Beispiel 3: Deine Kontaktinformationen, welche du bei einem Wettbewerb angegeben hast, werden an interessierte Firmen weiterverkauft.</a:t>
            </a:r>
          </a:p>
          <a:p>
            <a:endParaRPr lang="de-CH" dirty="0">
              <a:latin typeface="Tahoma" panose="020B0604030504040204" pitchFamily="34" charset="0"/>
              <a:ea typeface="Tahoma" panose="020B0604030504040204" pitchFamily="34" charset="0"/>
              <a:cs typeface="Tahoma" panose="020B0604030504040204" pitchFamily="34" charset="0"/>
            </a:endParaRPr>
          </a:p>
          <a:p>
            <a:r>
              <a:rPr lang="de-CH" sz="1000" dirty="0">
                <a:latin typeface="Tahoma" panose="020B0604030504040204" pitchFamily="34" charset="0"/>
                <a:ea typeface="Tahoma" panose="020B0604030504040204" pitchFamily="34" charset="0"/>
                <a:cs typeface="Tahoma" panose="020B0604030504040204" pitchFamily="34" charset="0"/>
              </a:rPr>
              <a:t>						</a:t>
            </a:r>
          </a:p>
          <a:p>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sz="10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b="1" dirty="0">
                <a:latin typeface="Tahoma" panose="020B0604030504040204" pitchFamily="34" charset="0"/>
                <a:ea typeface="Tahoma" panose="020B0604030504040204" pitchFamily="34" charset="0"/>
                <a:cs typeface="Tahoma" panose="020B0604030504040204" pitchFamily="34" charset="0"/>
              </a:rPr>
              <a:t>Überwachung</a:t>
            </a:r>
          </a:p>
          <a:p>
            <a:endParaRPr lang="de-CH" dirty="0"/>
          </a:p>
          <a:p>
            <a:r>
              <a:rPr lang="de-CH" dirty="0">
                <a:latin typeface="Tahoma" panose="020B0604030504040204" pitchFamily="34" charset="0"/>
                <a:ea typeface="Tahoma" panose="020B0604030504040204" pitchFamily="34" charset="0"/>
                <a:cs typeface="Tahoma" panose="020B0604030504040204" pitchFamily="34" charset="0"/>
              </a:rPr>
              <a:t>Tagtäglich werden Daten von uns gesammelt. Geschieht dies mit der Absicht,</a:t>
            </a:r>
          </a:p>
          <a:p>
            <a:r>
              <a:rPr lang="de-CH" dirty="0">
                <a:latin typeface="Tahoma" panose="020B0604030504040204" pitchFamily="34" charset="0"/>
                <a:ea typeface="Tahoma" panose="020B0604030504040204" pitchFamily="34" charset="0"/>
                <a:cs typeface="Tahoma" panose="020B0604030504040204" pitchFamily="34" charset="0"/>
              </a:rPr>
              <a:t>ein </a:t>
            </a:r>
            <a:r>
              <a:rPr lang="de-CH" b="1" dirty="0">
                <a:latin typeface="Tahoma" panose="020B0604030504040204" pitchFamily="34" charset="0"/>
                <a:ea typeface="Tahoma" panose="020B0604030504040204" pitchFamily="34" charset="0"/>
                <a:cs typeface="Tahoma" panose="020B0604030504040204" pitchFamily="34" charset="0"/>
              </a:rPr>
              <a:t>Profil</a:t>
            </a:r>
            <a:r>
              <a:rPr lang="de-CH" dirty="0">
                <a:latin typeface="Tahoma" panose="020B0604030504040204" pitchFamily="34" charset="0"/>
                <a:ea typeface="Tahoma" panose="020B0604030504040204" pitchFamily="34" charset="0"/>
                <a:cs typeface="Tahoma" panose="020B0604030504040204" pitchFamily="34" charset="0"/>
              </a:rPr>
              <a:t> zu erstellen, spricht man auch von </a:t>
            </a:r>
            <a:r>
              <a:rPr lang="de-CH" b="1" dirty="0">
                <a:latin typeface="Tahoma" panose="020B0604030504040204" pitchFamily="34" charset="0"/>
                <a:ea typeface="Tahoma" panose="020B0604030504040204" pitchFamily="34" charset="0"/>
                <a:cs typeface="Tahoma" panose="020B0604030504040204" pitchFamily="34" charset="0"/>
              </a:rPr>
              <a:t>Überwachung</a:t>
            </a:r>
            <a:r>
              <a:rPr lang="de-CH" dirty="0">
                <a:latin typeface="Tahoma" panose="020B0604030504040204" pitchFamily="34" charset="0"/>
                <a:ea typeface="Tahoma" panose="020B0604030504040204" pitchFamily="34" charset="0"/>
                <a:cs typeface="Tahoma" panose="020B0604030504040204" pitchFamily="34" charset="0"/>
              </a:rPr>
              <a:t>.</a:t>
            </a:r>
          </a:p>
          <a:p>
            <a:r>
              <a:rPr lang="de-CH" dirty="0">
                <a:latin typeface="Tahoma" panose="020B0604030504040204" pitchFamily="34" charset="0"/>
                <a:ea typeface="Tahoma" panose="020B0604030504040204" pitchFamily="34" charset="0"/>
                <a:cs typeface="Tahoma" panose="020B0604030504040204" pitchFamily="34" charset="0"/>
              </a:rPr>
              <a:t>So kann beispielsweise auch der Staat Personen überwachen, um festzustellen,</a:t>
            </a:r>
          </a:p>
          <a:p>
            <a:r>
              <a:rPr lang="de-CH" dirty="0">
                <a:latin typeface="Tahoma" panose="020B0604030504040204" pitchFamily="34" charset="0"/>
                <a:ea typeface="Tahoma" panose="020B0604030504040204" pitchFamily="34" charset="0"/>
                <a:cs typeface="Tahoma" panose="020B0604030504040204" pitchFamily="34" charset="0"/>
              </a:rPr>
              <a:t>ob diese eine Verbindung zu extremistischen oder terroristischen</a:t>
            </a:r>
          </a:p>
          <a:p>
            <a:r>
              <a:rPr lang="de-CH" dirty="0">
                <a:latin typeface="Tahoma" panose="020B0604030504040204" pitchFamily="34" charset="0"/>
                <a:ea typeface="Tahoma" panose="020B0604030504040204" pitchFamily="34" charset="0"/>
                <a:cs typeface="Tahoma" panose="020B0604030504040204" pitchFamily="34" charset="0"/>
              </a:rPr>
              <a:t>Gruppierungen haben.</a:t>
            </a:r>
          </a:p>
          <a:p>
            <a:endParaRPr lang="de-CH"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de-DE" altLang="de-DE" kern="0" dirty="0"/>
              <a:t>Was ist Datenschutz?</a:t>
            </a:r>
          </a:p>
        </p:txBody>
      </p:sp>
    </p:spTree>
    <p:extLst>
      <p:ext uri="{BB962C8B-B14F-4D97-AF65-F5344CB8AC3E}">
        <p14:creationId xmlns:p14="http://schemas.microsoft.com/office/powerpoint/2010/main" val="3837709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BE402AA-EE0A-4267-BB38-75FBCEC1FC4B}"/>
              </a:ext>
            </a:extLst>
          </p:cNvPr>
          <p:cNvSpPr>
            <a:spLocks noGrp="1"/>
          </p:cNvSpPr>
          <p:nvPr>
            <p:ph idx="1"/>
          </p:nvPr>
        </p:nvSpPr>
        <p:spPr/>
        <p:txBody>
          <a:bodyPr/>
          <a:lstStyle/>
          <a:p>
            <a:r>
              <a:rPr lang="de-CH" dirty="0">
                <a:latin typeface="Tahoma" panose="020B0604030504040204" pitchFamily="34" charset="0"/>
                <a:ea typeface="Tahoma" panose="020B0604030504040204" pitchFamily="34" charset="0"/>
                <a:cs typeface="Tahoma" panose="020B0604030504040204" pitchFamily="34" charset="0"/>
              </a:rPr>
              <a:t>Bei der Überwachung von Personen gilt …</a:t>
            </a:r>
          </a:p>
          <a:p>
            <a:endParaRPr lang="de-CH" b="1" dirty="0">
              <a:latin typeface="Tahoma" panose="020B0604030504040204" pitchFamily="34" charset="0"/>
              <a:ea typeface="Tahoma" panose="020B0604030504040204" pitchFamily="34" charset="0"/>
              <a:cs typeface="Tahoma" panose="020B0604030504040204" pitchFamily="34" charset="0"/>
            </a:endParaRPr>
          </a:p>
          <a:p>
            <a:pPr marL="0" indent="0"/>
            <a:r>
              <a:rPr lang="de-CH" b="1" dirty="0">
                <a:latin typeface="Tahoma" panose="020B0604030504040204" pitchFamily="34" charset="0"/>
                <a:ea typeface="Tahoma" panose="020B0604030504040204" pitchFamily="34" charset="0"/>
                <a:cs typeface="Tahoma" panose="020B0604030504040204" pitchFamily="34" charset="0"/>
              </a:rPr>
              <a:t>1. das Legalitätsprinzip: </a:t>
            </a:r>
            <a:br>
              <a:rPr lang="de-CH" b="1" dirty="0">
                <a:latin typeface="Tahoma" panose="020B0604030504040204" pitchFamily="34" charset="0"/>
                <a:ea typeface="Tahoma" panose="020B0604030504040204" pitchFamily="34" charset="0"/>
                <a:cs typeface="Tahoma" panose="020B0604030504040204" pitchFamily="34" charset="0"/>
              </a:rPr>
            </a:br>
            <a:r>
              <a:rPr lang="de-CH" dirty="0">
                <a:latin typeface="Tahoma" panose="020B0604030504040204" pitchFamily="34" charset="0"/>
                <a:ea typeface="Tahoma" panose="020B0604030504040204" pitchFamily="34" charset="0"/>
                <a:cs typeface="Tahoma" panose="020B0604030504040204" pitchFamily="34" charset="0"/>
              </a:rPr>
              <a:t>Staatliches Handeln muss in </a:t>
            </a:r>
            <a:r>
              <a:rPr lang="de-CH" b="1" dirty="0">
                <a:latin typeface="Tahoma" panose="020B0604030504040204" pitchFamily="34" charset="0"/>
                <a:ea typeface="Tahoma" panose="020B0604030504040204" pitchFamily="34" charset="0"/>
                <a:cs typeface="Tahoma" panose="020B0604030504040204" pitchFamily="34" charset="0"/>
              </a:rPr>
              <a:t>einem Gesetz vorgesehen </a:t>
            </a:r>
            <a:r>
              <a:rPr lang="de-CH" dirty="0">
                <a:latin typeface="Tahoma" panose="020B0604030504040204" pitchFamily="34" charset="0"/>
                <a:ea typeface="Tahoma" panose="020B0604030504040204" pitchFamily="34" charset="0"/>
                <a:cs typeface="Tahoma" panose="020B0604030504040204" pitchFamily="34" charset="0"/>
              </a:rPr>
              <a:t>sein (z. B. Strafprozessrecht, Nachrichtendienstgesetz).</a:t>
            </a:r>
          </a:p>
          <a:p>
            <a:endParaRPr lang="de-CH" b="1" dirty="0">
              <a:latin typeface="Tahoma" panose="020B0604030504040204" pitchFamily="34" charset="0"/>
              <a:ea typeface="Tahoma" panose="020B0604030504040204" pitchFamily="34" charset="0"/>
              <a:cs typeface="Tahoma" panose="020B0604030504040204" pitchFamily="34" charset="0"/>
            </a:endParaRPr>
          </a:p>
          <a:p>
            <a:r>
              <a:rPr lang="de-CH" b="1" dirty="0">
                <a:latin typeface="Tahoma" panose="020B0604030504040204" pitchFamily="34" charset="0"/>
                <a:ea typeface="Tahoma" panose="020B0604030504040204" pitchFamily="34" charset="0"/>
                <a:cs typeface="Tahoma" panose="020B0604030504040204" pitchFamily="34" charset="0"/>
              </a:rPr>
              <a:t>2. das Prinzip der Verhältnismässigkeit:</a:t>
            </a:r>
            <a:endParaRPr lang="de-CH" dirty="0">
              <a:latin typeface="Tahoma" panose="020B0604030504040204" pitchFamily="34" charset="0"/>
              <a:ea typeface="Tahoma" panose="020B0604030504040204" pitchFamily="34" charset="0"/>
              <a:cs typeface="Tahoma" panose="020B0604030504040204" pitchFamily="34" charset="0"/>
            </a:endParaRPr>
          </a:p>
          <a:p>
            <a:r>
              <a:rPr lang="de-CH" dirty="0">
                <a:latin typeface="Tahoma" panose="020B0604030504040204" pitchFamily="34" charset="0"/>
                <a:ea typeface="Tahoma" panose="020B0604030504040204" pitchFamily="34" charset="0"/>
                <a:cs typeface="Tahoma" panose="020B0604030504040204" pitchFamily="34" charset="0"/>
              </a:rPr>
              <a:t>Es muss abgewogen werden, was höher einzuschätzen ist:</a:t>
            </a:r>
          </a:p>
          <a:p>
            <a:pPr>
              <a:buFontTx/>
              <a:buChar char="-"/>
            </a:pPr>
            <a:r>
              <a:rPr lang="de-CH" dirty="0">
                <a:latin typeface="Tahoma" panose="020B0604030504040204" pitchFamily="34" charset="0"/>
                <a:ea typeface="Tahoma" panose="020B0604030504040204" pitchFamily="34" charset="0"/>
                <a:cs typeface="Tahoma" panose="020B0604030504040204" pitchFamily="34" charset="0"/>
              </a:rPr>
              <a:t>das </a:t>
            </a:r>
            <a:r>
              <a:rPr lang="de-CH" b="1" dirty="0">
                <a:latin typeface="Tahoma" panose="020B0604030504040204" pitchFamily="34" charset="0"/>
                <a:ea typeface="Tahoma" panose="020B0604030504040204" pitchFamily="34" charset="0"/>
                <a:cs typeface="Tahoma" panose="020B0604030504040204" pitchFamily="34" charset="0"/>
              </a:rPr>
              <a:t>Interesse der betroffenen Person </a:t>
            </a:r>
            <a:r>
              <a:rPr lang="de-CH" dirty="0">
                <a:latin typeface="Tahoma" panose="020B0604030504040204" pitchFamily="34" charset="0"/>
                <a:ea typeface="Tahoma" panose="020B0604030504040204" pitchFamily="34" charset="0"/>
                <a:cs typeface="Tahoma" panose="020B0604030504040204" pitchFamily="34" charset="0"/>
              </a:rPr>
              <a:t>an ihrer Privatsphäre</a:t>
            </a:r>
          </a:p>
          <a:p>
            <a:pPr>
              <a:buFontTx/>
              <a:buChar char="-"/>
            </a:pPr>
            <a:r>
              <a:rPr lang="de-CH" dirty="0">
                <a:latin typeface="Tahoma" panose="020B0604030504040204" pitchFamily="34" charset="0"/>
                <a:ea typeface="Tahoma" panose="020B0604030504040204" pitchFamily="34" charset="0"/>
                <a:cs typeface="Tahoma" panose="020B0604030504040204" pitchFamily="34" charset="0"/>
              </a:rPr>
              <a:t>das </a:t>
            </a:r>
            <a:r>
              <a:rPr lang="de-CH" b="1" dirty="0">
                <a:latin typeface="Tahoma" panose="020B0604030504040204" pitchFamily="34" charset="0"/>
                <a:ea typeface="Tahoma" panose="020B0604030504040204" pitchFamily="34" charset="0"/>
                <a:cs typeface="Tahoma" panose="020B0604030504040204" pitchFamily="34" charset="0"/>
              </a:rPr>
              <a:t>Interesse des Staates und der Öffentlichkeit </a:t>
            </a:r>
            <a:r>
              <a:rPr lang="de-CH" dirty="0">
                <a:latin typeface="Tahoma" panose="020B0604030504040204" pitchFamily="34" charset="0"/>
                <a:ea typeface="Tahoma" panose="020B0604030504040204" pitchFamily="34" charset="0"/>
                <a:cs typeface="Tahoma" panose="020B0604030504040204" pitchFamily="34" charset="0"/>
              </a:rPr>
              <a:t>an der Überwachung</a:t>
            </a:r>
          </a:p>
        </p:txBody>
      </p:sp>
      <p:sp>
        <p:nvSpPr>
          <p:cNvPr id="3" name="Rectangle 2">
            <a:extLst>
              <a:ext uri="{FF2B5EF4-FFF2-40B4-BE49-F238E27FC236}">
                <a16:creationId xmlns:a16="http://schemas.microsoft.com/office/drawing/2014/main" id="{1F14CEF7-95C9-4793-A432-7E9EBD4A9AF2}"/>
              </a:ext>
            </a:extLst>
          </p:cNvPr>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de-DE" altLang="de-DE" kern="0" dirty="0"/>
              <a:t>Was ist Datenschutz?</a:t>
            </a:r>
          </a:p>
        </p:txBody>
      </p:sp>
    </p:spTree>
    <p:extLst>
      <p:ext uri="{BB962C8B-B14F-4D97-AF65-F5344CB8AC3E}">
        <p14:creationId xmlns:p14="http://schemas.microsoft.com/office/powerpoint/2010/main" val="2191809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1484313"/>
            <a:ext cx="8229600" cy="4525962"/>
          </a:xfrm>
        </p:spPr>
        <p:txBody>
          <a:bodyPr/>
          <a:lstStyle/>
          <a:p>
            <a:r>
              <a:rPr lang="de-CH" b="1" dirty="0">
                <a:latin typeface="Tahoma" panose="020B0604030504040204" pitchFamily="34" charset="0"/>
                <a:ea typeface="Tahoma" panose="020B0604030504040204" pitchFamily="34" charset="0"/>
                <a:cs typeface="Tahoma" panose="020B0604030504040204" pitchFamily="34" charset="0"/>
              </a:rPr>
              <a:t>Beispiel:</a:t>
            </a:r>
          </a:p>
          <a:p>
            <a:endParaRPr lang="de-CH" b="1" dirty="0">
              <a:latin typeface="Tahoma" panose="020B0604030504040204" pitchFamily="34" charset="0"/>
              <a:ea typeface="Tahoma" panose="020B0604030504040204" pitchFamily="34" charset="0"/>
              <a:cs typeface="Tahoma" panose="020B0604030504040204" pitchFamily="34" charset="0"/>
            </a:endParaRPr>
          </a:p>
          <a:p>
            <a:pPr marL="0" indent="0"/>
            <a:r>
              <a:rPr lang="de-CH" dirty="0">
                <a:latin typeface="Tahoma" panose="020B0604030504040204" pitchFamily="34" charset="0"/>
                <a:ea typeface="Tahoma" panose="020B0604030504040204" pitchFamily="34" charset="0"/>
                <a:cs typeface="Tahoma" panose="020B0604030504040204" pitchFamily="34" charset="0"/>
              </a:rPr>
              <a:t>Der Lehrmeister von F. vermutet, dass er während der Arbeit zu viel privat im Internet surft. Insbesondere soll er oft in sozialen Netzwerken wie Instagram und Snapchat verweilen und die Arbeit dadurch vernachlässigen.</a:t>
            </a:r>
          </a:p>
          <a:p>
            <a:endParaRPr lang="de-CH" dirty="0">
              <a:latin typeface="Tahoma" panose="020B0604030504040204" pitchFamily="34" charset="0"/>
              <a:ea typeface="Tahoma" panose="020B0604030504040204" pitchFamily="34" charset="0"/>
              <a:cs typeface="Tahoma" panose="020B0604030504040204" pitchFamily="34" charset="0"/>
            </a:endParaRPr>
          </a:p>
          <a:p>
            <a:pPr marL="0" indent="0"/>
            <a:r>
              <a:rPr lang="de-CH" dirty="0">
                <a:latin typeface="Tahoma" panose="020B0604030504040204" pitchFamily="34" charset="0"/>
                <a:ea typeface="Tahoma" panose="020B0604030504040204" pitchFamily="34" charset="0"/>
                <a:cs typeface="Tahoma" panose="020B0604030504040204" pitchFamily="34" charset="0"/>
              </a:rPr>
              <a:t>Der Lehrmeister hat nun einerseits ein </a:t>
            </a:r>
            <a:r>
              <a:rPr lang="de-CH" b="1" dirty="0">
                <a:latin typeface="Tahoma" panose="020B0604030504040204" pitchFamily="34" charset="0"/>
                <a:ea typeface="Tahoma" panose="020B0604030504040204" pitchFamily="34" charset="0"/>
                <a:cs typeface="Tahoma" panose="020B0604030504040204" pitchFamily="34" charset="0"/>
              </a:rPr>
              <a:t>Interesse, den Computer von F. zu überwachen</a:t>
            </a:r>
            <a:r>
              <a:rPr lang="de-CH" dirty="0">
                <a:latin typeface="Tahoma" panose="020B0604030504040204" pitchFamily="34" charset="0"/>
                <a:ea typeface="Tahoma" panose="020B0604030504040204" pitchFamily="34" charset="0"/>
                <a:cs typeface="Tahoma" panose="020B0604030504040204" pitchFamily="34" charset="0"/>
              </a:rPr>
              <a:t> und seine Internetaktivitäten festzuhalten. Andererseits hat F. ein </a:t>
            </a:r>
            <a:r>
              <a:rPr lang="de-CH" b="1" dirty="0">
                <a:latin typeface="Tahoma" panose="020B0604030504040204" pitchFamily="34" charset="0"/>
                <a:ea typeface="Tahoma" panose="020B0604030504040204" pitchFamily="34" charset="0"/>
                <a:cs typeface="Tahoma" panose="020B0604030504040204" pitchFamily="34" charset="0"/>
              </a:rPr>
              <a:t>Interesse an seiner Privatsphäre </a:t>
            </a:r>
            <a:r>
              <a:rPr lang="de-CH" dirty="0">
                <a:latin typeface="Tahoma" panose="020B0604030504040204" pitchFamily="34" charset="0"/>
                <a:ea typeface="Tahoma" panose="020B0604030504040204" pitchFamily="34" charset="0"/>
                <a:cs typeface="Tahoma" panose="020B0604030504040204" pitchFamily="34" charset="0"/>
              </a:rPr>
              <a:t>und er möchte vermutlich nicht, dass sein Vorgesetzter alles weiss, was er im Internet macht.</a:t>
            </a:r>
          </a:p>
          <a:p>
            <a:endParaRPr lang="de-CH" dirty="0">
              <a:latin typeface="Tahoma" panose="020B0604030504040204" pitchFamily="34" charset="0"/>
              <a:ea typeface="Tahoma" panose="020B0604030504040204" pitchFamily="34" charset="0"/>
              <a:cs typeface="Tahoma" panose="020B0604030504040204" pitchFamily="34" charset="0"/>
            </a:endParaRPr>
          </a:p>
          <a:p>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sz="1000" dirty="0">
              <a:latin typeface="Tahoma" panose="020B0604030504040204" pitchFamily="34" charset="0"/>
              <a:ea typeface="Tahoma" panose="020B0604030504040204" pitchFamily="34" charset="0"/>
              <a:cs typeface="Tahoma" panose="020B0604030504040204" pitchFamily="34" charset="0"/>
            </a:endParaRPr>
          </a:p>
          <a:p>
            <a:r>
              <a:rPr lang="de-CH" sz="1000" dirty="0">
                <a:latin typeface="Tahoma" panose="020B0604030504040204" pitchFamily="34" charset="0"/>
                <a:ea typeface="Tahoma" panose="020B0604030504040204" pitchFamily="34" charset="0"/>
                <a:cs typeface="Tahoma" panose="020B0604030504040204" pitchFamily="34" charset="0"/>
              </a:rPr>
              <a:t>Bildquelle: ZDF</a:t>
            </a:r>
          </a:p>
          <a:p>
            <a:r>
              <a:rPr lang="de-CH" sz="1000" dirty="0">
                <a:latin typeface="Tahoma" panose="020B0604030504040204" pitchFamily="34" charset="0"/>
                <a:ea typeface="Tahoma" panose="020B0604030504040204" pitchFamily="34" charset="0"/>
                <a:cs typeface="Tahoma" panose="020B0604030504040204" pitchFamily="34" charset="0"/>
                <a:hlinkClick r:id="rId2"/>
              </a:rPr>
              <a:t>https://www.zdf.de/nachrichten/heute-sendungen/videos/ueberwachung-kuendigung-100.html</a:t>
            </a:r>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sz="1000"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de-DE" altLang="de-DE" kern="0" dirty="0"/>
              <a:t>Was ist Datenschutz?</a:t>
            </a:r>
          </a:p>
        </p:txBody>
      </p:sp>
      <p:pic>
        <p:nvPicPr>
          <p:cNvPr id="4" name="Grafik 3"/>
          <p:cNvPicPr>
            <a:picLocks noChangeAspect="1"/>
          </p:cNvPicPr>
          <p:nvPr/>
        </p:nvPicPr>
        <p:blipFill>
          <a:blip r:embed="rId3"/>
          <a:stretch>
            <a:fillRect/>
          </a:stretch>
        </p:blipFill>
        <p:spPr>
          <a:xfrm>
            <a:off x="6123023" y="4567635"/>
            <a:ext cx="2563777" cy="1442124"/>
          </a:xfrm>
          <a:prstGeom prst="rect">
            <a:avLst/>
          </a:prstGeom>
        </p:spPr>
      </p:pic>
    </p:spTree>
    <p:extLst>
      <p:ext uri="{BB962C8B-B14F-4D97-AF65-F5344CB8AC3E}">
        <p14:creationId xmlns:p14="http://schemas.microsoft.com/office/powerpoint/2010/main" val="2185150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67E7DC1-ECAE-496C-8916-5FF982F7BD40}"/>
              </a:ext>
            </a:extLst>
          </p:cNvPr>
          <p:cNvSpPr>
            <a:spLocks noGrp="1"/>
          </p:cNvSpPr>
          <p:nvPr>
            <p:ph idx="1"/>
          </p:nvPr>
        </p:nvSpPr>
        <p:spPr/>
        <p:txBody>
          <a:bodyPr/>
          <a:lstStyle/>
          <a:p>
            <a:r>
              <a:rPr lang="de-CH" b="1" dirty="0">
                <a:latin typeface="Tahoma" panose="020B0604030504040204" pitchFamily="34" charset="0"/>
                <a:ea typeface="Tahoma" panose="020B0604030504040204" pitchFamily="34" charset="0"/>
                <a:cs typeface="Tahoma" panose="020B0604030504040204" pitchFamily="34" charset="0"/>
              </a:rPr>
              <a:t>Lösungsvorschlag zum Beispiel:</a:t>
            </a:r>
          </a:p>
          <a:p>
            <a:endParaRPr lang="de-CH" b="1" dirty="0">
              <a:latin typeface="Tahoma" panose="020B0604030504040204" pitchFamily="34" charset="0"/>
              <a:ea typeface="Tahoma" panose="020B0604030504040204" pitchFamily="34" charset="0"/>
              <a:cs typeface="Tahoma" panose="020B0604030504040204" pitchFamily="34" charset="0"/>
            </a:endParaRPr>
          </a:p>
          <a:p>
            <a:r>
              <a:rPr lang="de-CH" dirty="0">
                <a:latin typeface="Tahoma" panose="020B0604030504040204" pitchFamily="34" charset="0"/>
                <a:ea typeface="Tahoma" panose="020B0604030504040204" pitchFamily="34" charset="0"/>
                <a:cs typeface="Tahoma" panose="020B0604030504040204" pitchFamily="34" charset="0"/>
              </a:rPr>
              <a:t>Auch wenn der Lehrmeister den Verdacht hegt, dass F. während der Arbeitszeit</a:t>
            </a:r>
          </a:p>
          <a:p>
            <a:r>
              <a:rPr lang="de-CH" dirty="0">
                <a:latin typeface="Tahoma" panose="020B0604030504040204" pitchFamily="34" charset="0"/>
                <a:ea typeface="Tahoma" panose="020B0604030504040204" pitchFamily="34" charset="0"/>
                <a:cs typeface="Tahoma" panose="020B0604030504040204" pitchFamily="34" charset="0"/>
              </a:rPr>
              <a:t>privat im Internet surft, darf er ihn </a:t>
            </a:r>
            <a:r>
              <a:rPr lang="de-CH" b="1" dirty="0">
                <a:latin typeface="Tahoma" panose="020B0604030504040204" pitchFamily="34" charset="0"/>
                <a:ea typeface="Tahoma" panose="020B0604030504040204" pitchFamily="34" charset="0"/>
                <a:cs typeface="Tahoma" panose="020B0604030504040204" pitchFamily="34" charset="0"/>
              </a:rPr>
              <a:t>nicht</a:t>
            </a:r>
            <a:r>
              <a:rPr lang="de-CH" dirty="0">
                <a:latin typeface="Tahoma" panose="020B0604030504040204" pitchFamily="34" charset="0"/>
                <a:ea typeface="Tahoma" panose="020B0604030504040204" pitchFamily="34" charset="0"/>
                <a:cs typeface="Tahoma" panose="020B0604030504040204" pitchFamily="34" charset="0"/>
              </a:rPr>
              <a:t> überwachen.</a:t>
            </a:r>
          </a:p>
          <a:p>
            <a:endParaRPr lang="de-CH"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de-CH" dirty="0">
                <a:latin typeface="Tahoma" panose="020B0604030504040204" pitchFamily="34" charset="0"/>
                <a:ea typeface="Tahoma" panose="020B0604030504040204" pitchFamily="34" charset="0"/>
                <a:cs typeface="Tahoma" panose="020B0604030504040204" pitchFamily="34" charset="0"/>
              </a:rPr>
              <a:t>Es gibt keine gesetzliche Grundlage dazu, weshalb das </a:t>
            </a:r>
            <a:r>
              <a:rPr lang="de-CH" b="1" dirty="0">
                <a:latin typeface="Tahoma" panose="020B0604030504040204" pitchFamily="34" charset="0"/>
                <a:ea typeface="Tahoma" panose="020B0604030504040204" pitchFamily="34" charset="0"/>
                <a:cs typeface="Tahoma" panose="020B0604030504040204" pitchFamily="34" charset="0"/>
              </a:rPr>
              <a:t>Legalitätsprinzip</a:t>
            </a:r>
            <a:r>
              <a:rPr lang="de-CH" dirty="0">
                <a:latin typeface="Tahoma" panose="020B0604030504040204" pitchFamily="34" charset="0"/>
                <a:ea typeface="Tahoma" panose="020B0604030504040204" pitchFamily="34" charset="0"/>
                <a:cs typeface="Tahoma" panose="020B0604030504040204" pitchFamily="34" charset="0"/>
              </a:rPr>
              <a:t> eine Überwachung nicht zulässt.</a:t>
            </a:r>
          </a:p>
          <a:p>
            <a:endParaRPr lang="de-CH"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de-CH" dirty="0">
                <a:latin typeface="Tahoma" panose="020B0604030504040204" pitchFamily="34" charset="0"/>
                <a:ea typeface="Tahoma" panose="020B0604030504040204" pitchFamily="34" charset="0"/>
                <a:cs typeface="Tahoma" panose="020B0604030504040204" pitchFamily="34" charset="0"/>
              </a:rPr>
              <a:t>Ausserdem besteht kein übergeordnetes Interesse vonseiten der Öffentlichkeit oder des Staates an einer Überwachung (</a:t>
            </a:r>
            <a:r>
              <a:rPr lang="de-CH" b="1" dirty="0">
                <a:latin typeface="Tahoma" panose="020B0604030504040204" pitchFamily="34" charset="0"/>
                <a:ea typeface="Tahoma" panose="020B0604030504040204" pitchFamily="34" charset="0"/>
                <a:cs typeface="Tahoma" panose="020B0604030504040204" pitchFamily="34" charset="0"/>
              </a:rPr>
              <a:t>Prinzip der Verhältnismässigkeit</a:t>
            </a:r>
            <a:r>
              <a:rPr lang="de-CH" dirty="0">
                <a:latin typeface="Tahoma" panose="020B0604030504040204" pitchFamily="34" charset="0"/>
                <a:ea typeface="Tahoma" panose="020B0604030504040204" pitchFamily="34" charset="0"/>
                <a:cs typeface="Tahoma" panose="020B0604030504040204" pitchFamily="34" charset="0"/>
              </a:rPr>
              <a:t>).</a:t>
            </a:r>
          </a:p>
          <a:p>
            <a:endParaRPr lang="de-CH" dirty="0">
              <a:latin typeface="Tahoma" panose="020B0604030504040204" pitchFamily="34" charset="0"/>
              <a:ea typeface="Tahoma" panose="020B0604030504040204" pitchFamily="34" charset="0"/>
              <a:cs typeface="Tahoma" panose="020B0604030504040204" pitchFamily="34" charset="0"/>
            </a:endParaRPr>
          </a:p>
          <a:p>
            <a:r>
              <a:rPr lang="de-CH" dirty="0">
                <a:latin typeface="Tahoma" panose="020B0604030504040204" pitchFamily="34" charset="0"/>
                <a:ea typeface="Tahoma" panose="020B0604030504040204" pitchFamily="34" charset="0"/>
                <a:cs typeface="Tahoma" panose="020B0604030504040204" pitchFamily="34" charset="0"/>
              </a:rPr>
              <a:t> </a:t>
            </a:r>
            <a:r>
              <a:rPr lang="de-CH" sz="1000" dirty="0">
                <a:latin typeface="Tahoma" panose="020B0604030504040204" pitchFamily="34" charset="0"/>
                <a:ea typeface="Tahoma" panose="020B0604030504040204" pitchFamily="34" charset="0"/>
                <a:cs typeface="Tahoma" panose="020B0604030504040204" pitchFamily="34" charset="0"/>
              </a:rPr>
              <a:t>Bildquelle: ZDF</a:t>
            </a:r>
          </a:p>
          <a:p>
            <a:r>
              <a:rPr lang="de-CH" sz="1000" dirty="0">
                <a:latin typeface="Tahoma" panose="020B0604030504040204" pitchFamily="34" charset="0"/>
                <a:ea typeface="Tahoma" panose="020B0604030504040204" pitchFamily="34" charset="0"/>
                <a:cs typeface="Tahoma" panose="020B0604030504040204" pitchFamily="34" charset="0"/>
                <a:hlinkClick r:id="rId2"/>
              </a:rPr>
              <a:t>https://www.zdf.de/nachrichten/heute-sendungen/videos/ueberwachung-kuendigung-100.html</a:t>
            </a:r>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a:p>
            <a:endParaRPr lang="de-CH" dirty="0"/>
          </a:p>
        </p:txBody>
      </p:sp>
      <p:sp>
        <p:nvSpPr>
          <p:cNvPr id="3" name="Rectangle 2">
            <a:extLst>
              <a:ext uri="{FF2B5EF4-FFF2-40B4-BE49-F238E27FC236}">
                <a16:creationId xmlns:a16="http://schemas.microsoft.com/office/drawing/2014/main" id="{BCEA5A3A-2C36-43E2-BFB3-8259CD81F857}"/>
              </a:ext>
            </a:extLst>
          </p:cNvPr>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de-DE" altLang="de-DE" kern="0" dirty="0"/>
              <a:t>Was ist Datenschutz?</a:t>
            </a:r>
          </a:p>
        </p:txBody>
      </p:sp>
      <p:pic>
        <p:nvPicPr>
          <p:cNvPr id="4" name="Grafik 3">
            <a:extLst>
              <a:ext uri="{FF2B5EF4-FFF2-40B4-BE49-F238E27FC236}">
                <a16:creationId xmlns:a16="http://schemas.microsoft.com/office/drawing/2014/main" id="{D8CB55F7-C0F7-4BBC-9C4F-CAD58E9C14AB}"/>
              </a:ext>
            </a:extLst>
          </p:cNvPr>
          <p:cNvPicPr>
            <a:picLocks noChangeAspect="1"/>
          </p:cNvPicPr>
          <p:nvPr/>
        </p:nvPicPr>
        <p:blipFill>
          <a:blip r:embed="rId3"/>
          <a:stretch>
            <a:fillRect/>
          </a:stretch>
        </p:blipFill>
        <p:spPr>
          <a:xfrm>
            <a:off x="6084168" y="4730168"/>
            <a:ext cx="2275745" cy="1280107"/>
          </a:xfrm>
          <a:prstGeom prst="rect">
            <a:avLst/>
          </a:prstGeom>
        </p:spPr>
      </p:pic>
    </p:spTree>
    <p:extLst>
      <p:ext uri="{BB962C8B-B14F-4D97-AF65-F5344CB8AC3E}">
        <p14:creationId xmlns:p14="http://schemas.microsoft.com/office/powerpoint/2010/main" val="3366888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b="1" dirty="0">
                <a:latin typeface="Tahoma" panose="020B0604030504040204" pitchFamily="34" charset="0"/>
                <a:ea typeface="Tahoma" panose="020B0604030504040204" pitchFamily="34" charset="0"/>
                <a:cs typeface="Tahoma" panose="020B0604030504040204" pitchFamily="34" charset="0"/>
              </a:rPr>
              <a:t>Auftrag</a:t>
            </a:r>
          </a:p>
          <a:p>
            <a:endParaRPr lang="de-CH" dirty="0">
              <a:latin typeface="Tahoma" panose="020B0604030504040204" pitchFamily="34" charset="0"/>
              <a:ea typeface="Tahoma" panose="020B0604030504040204" pitchFamily="34" charset="0"/>
              <a:cs typeface="Tahoma" panose="020B0604030504040204" pitchFamily="34" charset="0"/>
            </a:endParaRPr>
          </a:p>
          <a:p>
            <a:r>
              <a:rPr lang="de-CH" b="1" dirty="0">
                <a:latin typeface="Tahoma" panose="020B0604030504040204" pitchFamily="34" charset="0"/>
                <a:ea typeface="Tahoma" panose="020B0604030504040204" pitchFamily="34" charset="0"/>
                <a:cs typeface="Tahoma" panose="020B0604030504040204" pitchFamily="34" charset="0"/>
              </a:rPr>
              <a:t>Löse nun das Arbeitsblatt «Was ist Datenschutz?» (Lektion 2)</a:t>
            </a:r>
          </a:p>
          <a:p>
            <a:r>
              <a:rPr lang="de-CH" dirty="0">
                <a:latin typeface="Tahoma" panose="020B0604030504040204" pitchFamily="34" charset="0"/>
                <a:ea typeface="Tahoma" panose="020B0604030504040204" pitchFamily="34" charset="0"/>
                <a:cs typeface="Tahoma" panose="020B0604030504040204" pitchFamily="34" charset="0"/>
              </a:rPr>
              <a:t>Besprich deine Lösungen mit deiner Banknachbarin, deinem Banknachbarn.</a:t>
            </a:r>
          </a:p>
          <a:p>
            <a:r>
              <a:rPr lang="de-CH" dirty="0">
                <a:latin typeface="Tahoma" panose="020B0604030504040204" pitchFamily="34" charset="0"/>
                <a:ea typeface="Tahoma" panose="020B0604030504040204" pitchFamily="34" charset="0"/>
                <a:cs typeface="Tahoma" panose="020B0604030504040204" pitchFamily="34" charset="0"/>
              </a:rPr>
              <a:t>Anschliessend wird das Blatt im Klassenrahmen besprochen.</a:t>
            </a:r>
          </a:p>
          <a:p>
            <a:endParaRPr lang="de-CH"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a:p>
            <a:r>
              <a:rPr lang="de-CH" sz="1000" dirty="0">
                <a:latin typeface="Tahoma" panose="020B0604030504040204" pitchFamily="34" charset="0"/>
                <a:ea typeface="Tahoma" panose="020B0604030504040204" pitchFamily="34" charset="0"/>
                <a:cs typeface="Tahoma" panose="020B0604030504040204" pitchFamily="34" charset="0"/>
              </a:rPr>
              <a:t>						Bildquelle: </a:t>
            </a:r>
            <a:r>
              <a:rPr lang="de-CH" sz="1000" dirty="0" err="1">
                <a:latin typeface="Tahoma" panose="020B0604030504040204" pitchFamily="34" charset="0"/>
                <a:ea typeface="Tahoma" panose="020B0604030504040204" pitchFamily="34" charset="0"/>
                <a:cs typeface="Tahoma" panose="020B0604030504040204" pitchFamily="34" charset="0"/>
              </a:rPr>
              <a:t>Pixabay</a:t>
            </a:r>
            <a:r>
              <a:rPr lang="de-CH" sz="1000" dirty="0">
                <a:latin typeface="Tahoma" panose="020B0604030504040204" pitchFamily="34" charset="0"/>
                <a:ea typeface="Tahoma" panose="020B0604030504040204" pitchFamily="34" charset="0"/>
                <a:cs typeface="Tahoma" panose="020B0604030504040204" pitchFamily="34" charset="0"/>
              </a:rPr>
              <a:t>, </a:t>
            </a:r>
            <a:r>
              <a:rPr lang="de-CH" sz="1000">
                <a:latin typeface="Tahoma" panose="020B0604030504040204" pitchFamily="34" charset="0"/>
                <a:ea typeface="Tahoma" panose="020B0604030504040204" pitchFamily="34" charset="0"/>
                <a:cs typeface="Tahoma" panose="020B0604030504040204" pitchFamily="34" charset="0"/>
              </a:rPr>
              <a:t>www.pixabay.com</a:t>
            </a:r>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de-DE" altLang="de-DE" kern="0" dirty="0"/>
              <a:t>Was ist Datenschutz?</a:t>
            </a:r>
          </a:p>
        </p:txBody>
      </p:sp>
      <p:pic>
        <p:nvPicPr>
          <p:cNvPr id="1026" name="Picture 2" descr="Datenschutz, It, Computer, Sicherheit, Passwort, Schutz">
            <a:extLst>
              <a:ext uri="{FF2B5EF4-FFF2-40B4-BE49-F238E27FC236}">
                <a16:creationId xmlns:a16="http://schemas.microsoft.com/office/drawing/2014/main" id="{9EF17711-BDEF-424B-94E0-966AE27BA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0"/>
            <a:ext cx="4588933"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898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71E570D-2275-4869-AED5-57F158B633BE}"/>
              </a:ext>
            </a:extLst>
          </p:cNvPr>
          <p:cNvSpPr>
            <a:spLocks noGrp="1"/>
          </p:cNvSpPr>
          <p:nvPr>
            <p:ph idx="1"/>
          </p:nvPr>
        </p:nvSpPr>
        <p:spPr>
          <a:xfrm>
            <a:off x="457200" y="1499593"/>
            <a:ext cx="8075240" cy="4737719"/>
          </a:xfrm>
        </p:spPr>
        <p:txBody>
          <a:bodyPr/>
          <a:lstStyle/>
          <a:p>
            <a:r>
              <a:rPr lang="de-CH" sz="2500" b="1" dirty="0">
                <a:latin typeface="Tahoma" panose="020B0604030504040204" pitchFamily="34" charset="0"/>
                <a:ea typeface="Tahoma" panose="020B0604030504040204" pitchFamily="34" charset="0"/>
                <a:cs typeface="Tahoma" panose="020B0604030504040204" pitchFamily="34" charset="0"/>
              </a:rPr>
              <a:t>Ziel des Datenschutzes:</a:t>
            </a:r>
          </a:p>
          <a:p>
            <a:pPr marL="0" indent="0"/>
            <a:r>
              <a:rPr lang="de-CH" dirty="0">
                <a:latin typeface="Tahoma" panose="020B0604030504040204" pitchFamily="34" charset="0"/>
                <a:ea typeface="Tahoma" panose="020B0604030504040204" pitchFamily="34" charset="0"/>
                <a:cs typeface="Tahoma" panose="020B0604030504040204" pitchFamily="34" charset="0"/>
              </a:rPr>
              <a:t>Der Datenschutz setzt sich zum Ziel, der Datenbearbeitung </a:t>
            </a:r>
            <a:r>
              <a:rPr lang="de-CH" b="1" dirty="0">
                <a:latin typeface="Tahoma" panose="020B0604030504040204" pitchFamily="34" charset="0"/>
                <a:ea typeface="Tahoma" panose="020B0604030504040204" pitchFamily="34" charset="0"/>
                <a:cs typeface="Tahoma" panose="020B0604030504040204" pitchFamily="34" charset="0"/>
              </a:rPr>
              <a:t>Leitplanken</a:t>
            </a:r>
            <a:r>
              <a:rPr lang="de-CH" dirty="0">
                <a:latin typeface="Tahoma" panose="020B0604030504040204" pitchFamily="34" charset="0"/>
                <a:ea typeface="Tahoma" panose="020B0604030504040204" pitchFamily="34" charset="0"/>
                <a:cs typeface="Tahoma" panose="020B0604030504040204" pitchFamily="34" charset="0"/>
              </a:rPr>
              <a:t> zu setzen. </a:t>
            </a:r>
          </a:p>
          <a:p>
            <a:pPr marL="0" indent="0"/>
            <a:r>
              <a:rPr lang="de-CH" dirty="0">
                <a:latin typeface="Tahoma" panose="020B0604030504040204" pitchFamily="34" charset="0"/>
                <a:ea typeface="Tahoma" panose="020B0604030504040204" pitchFamily="34" charset="0"/>
                <a:cs typeface="Tahoma" panose="020B0604030504040204" pitchFamily="34" charset="0"/>
              </a:rPr>
              <a:t>Die </a:t>
            </a:r>
            <a:r>
              <a:rPr lang="de-CH" b="1" dirty="0">
                <a:latin typeface="Tahoma" panose="020B0604030504040204" pitchFamily="34" charset="0"/>
                <a:ea typeface="Tahoma" panose="020B0604030504040204" pitchFamily="34" charset="0"/>
                <a:cs typeface="Tahoma" panose="020B0604030504040204" pitchFamily="34" charset="0"/>
              </a:rPr>
              <a:t>Entfaltung der Persönlichkeit </a:t>
            </a:r>
            <a:r>
              <a:rPr lang="de-CH" dirty="0">
                <a:latin typeface="Tahoma" panose="020B0604030504040204" pitchFamily="34" charset="0"/>
                <a:ea typeface="Tahoma" panose="020B0604030504040204" pitchFamily="34" charset="0"/>
                <a:cs typeface="Tahoma" panose="020B0604030504040204" pitchFamily="34" charset="0"/>
              </a:rPr>
              <a:t>soll nicht durch unnötige und unerwünschte Informationstätigkeiten beeinträchtigt werden.</a:t>
            </a:r>
          </a:p>
          <a:p>
            <a:endParaRPr lang="de-CH"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a:p>
            <a:r>
              <a:rPr lang="de-CH" dirty="0">
                <a:latin typeface="Tahoma" panose="020B0604030504040204" pitchFamily="34" charset="0"/>
                <a:ea typeface="Tahoma" panose="020B0604030504040204" pitchFamily="34" charset="0"/>
                <a:cs typeface="Tahoma" panose="020B0604030504040204" pitchFamily="34" charset="0"/>
              </a:rPr>
              <a:t>						</a:t>
            </a:r>
          </a:p>
          <a:p>
            <a:endParaRPr lang="de-CH" sz="1000" dirty="0">
              <a:latin typeface="Tahoma" panose="020B0604030504040204" pitchFamily="34" charset="0"/>
              <a:ea typeface="Tahoma" panose="020B0604030504040204" pitchFamily="34" charset="0"/>
              <a:cs typeface="Tahoma" panose="020B0604030504040204" pitchFamily="34" charset="0"/>
            </a:endParaRPr>
          </a:p>
          <a:p>
            <a:r>
              <a:rPr lang="de-CH" sz="1000" dirty="0">
                <a:latin typeface="Tahoma" panose="020B0604030504040204" pitchFamily="34" charset="0"/>
                <a:ea typeface="Tahoma" panose="020B0604030504040204" pitchFamily="34" charset="0"/>
                <a:cs typeface="Tahoma" panose="020B0604030504040204" pitchFamily="34" charset="0"/>
              </a:rPr>
              <a:t>						 Bildquelle: </a:t>
            </a:r>
            <a:r>
              <a:rPr lang="de-CH" sz="1000" dirty="0" err="1">
                <a:latin typeface="Tahoma" panose="020B0604030504040204" pitchFamily="34" charset="0"/>
                <a:ea typeface="Tahoma" panose="020B0604030504040204" pitchFamily="34" charset="0"/>
                <a:cs typeface="Tahoma" panose="020B0604030504040204" pitchFamily="34" charset="0"/>
              </a:rPr>
              <a:t>Pixabay</a:t>
            </a:r>
            <a:r>
              <a:rPr lang="de-CH" sz="1000" dirty="0">
                <a:latin typeface="Tahoma" panose="020B0604030504040204" pitchFamily="34" charset="0"/>
                <a:ea typeface="Tahoma" panose="020B0604030504040204" pitchFamily="34" charset="0"/>
                <a:cs typeface="Tahoma" panose="020B0604030504040204" pitchFamily="34" charset="0"/>
              </a:rPr>
              <a:t>, www.pixabay.com</a:t>
            </a:r>
          </a:p>
          <a:p>
            <a:endParaRPr lang="de-CH" sz="1200" dirty="0">
              <a:latin typeface="Tahoma" panose="020B0604030504040204" pitchFamily="34" charset="0"/>
              <a:ea typeface="Tahoma" panose="020B0604030504040204" pitchFamily="34" charset="0"/>
              <a:cs typeface="Tahoma" panose="020B0604030504040204" pitchFamily="34" charset="0"/>
            </a:endParaRPr>
          </a:p>
          <a:p>
            <a:endParaRPr lang="de-CH" sz="1200" dirty="0">
              <a:latin typeface="Tahoma" panose="020B0604030504040204" pitchFamily="34" charset="0"/>
              <a:ea typeface="Tahoma" panose="020B0604030504040204" pitchFamily="34" charset="0"/>
              <a:cs typeface="Tahoma" panose="020B0604030504040204" pitchFamily="34" charset="0"/>
            </a:endParaRPr>
          </a:p>
          <a:p>
            <a:endParaRPr lang="de-CH" sz="1200" dirty="0">
              <a:latin typeface="Tahoma" panose="020B0604030504040204" pitchFamily="34" charset="0"/>
              <a:ea typeface="Tahoma" panose="020B0604030504040204" pitchFamily="34" charset="0"/>
              <a:cs typeface="Tahoma" panose="020B0604030504040204" pitchFamily="34" charset="0"/>
            </a:endParaRPr>
          </a:p>
          <a:p>
            <a:endParaRPr lang="de-CH" sz="1200" dirty="0">
              <a:latin typeface="Tahoma" panose="020B0604030504040204" pitchFamily="34" charset="0"/>
              <a:ea typeface="Tahoma" panose="020B0604030504040204" pitchFamily="34" charset="0"/>
              <a:cs typeface="Tahoma" panose="020B0604030504040204" pitchFamily="34" charset="0"/>
            </a:endParaRPr>
          </a:p>
          <a:p>
            <a:endParaRPr lang="de-CH" sz="1200" dirty="0">
              <a:latin typeface="Tahoma" panose="020B0604030504040204" pitchFamily="34" charset="0"/>
              <a:ea typeface="Tahoma" panose="020B0604030504040204" pitchFamily="34" charset="0"/>
              <a:cs typeface="Tahoma" panose="020B0604030504040204" pitchFamily="34" charset="0"/>
            </a:endParaRPr>
          </a:p>
          <a:p>
            <a:endParaRPr lang="de-CH" sz="1200" dirty="0">
              <a:latin typeface="Tahoma" panose="020B0604030504040204" pitchFamily="34" charset="0"/>
              <a:ea typeface="Tahoma" panose="020B0604030504040204" pitchFamily="34" charset="0"/>
              <a:cs typeface="Tahoma" panose="020B0604030504040204" pitchFamily="34" charset="0"/>
            </a:endParaRPr>
          </a:p>
          <a:p>
            <a:endParaRPr lang="de-CH" sz="1200" dirty="0">
              <a:latin typeface="Tahoma" panose="020B0604030504040204" pitchFamily="34" charset="0"/>
              <a:ea typeface="Tahoma" panose="020B0604030504040204" pitchFamily="34" charset="0"/>
              <a:cs typeface="Tahoma" panose="020B0604030504040204" pitchFamily="34" charset="0"/>
            </a:endParaRPr>
          </a:p>
          <a:p>
            <a:r>
              <a:rPr lang="de-CH" sz="1200" dirty="0">
                <a:latin typeface="Tahoma" panose="020B0604030504040204" pitchFamily="34" charset="0"/>
                <a:ea typeface="Tahoma" panose="020B0604030504040204" pitchFamily="34" charset="0"/>
                <a:cs typeface="Tahoma" panose="020B0604030504040204" pitchFamily="34" charset="0"/>
              </a:rPr>
              <a:t>						</a:t>
            </a:r>
            <a:endParaRPr lang="de-CH"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a:p>
            <a:endParaRPr lang="de-CH" dirty="0"/>
          </a:p>
        </p:txBody>
      </p:sp>
      <p:pic>
        <p:nvPicPr>
          <p:cNvPr id="2056" name="Picture 8" descr="Sicherheit, Sichern, Technologie, Schutz, Wache, Sicher">
            <a:extLst>
              <a:ext uri="{FF2B5EF4-FFF2-40B4-BE49-F238E27FC236}">
                <a16:creationId xmlns:a16="http://schemas.microsoft.com/office/drawing/2014/main" id="{EF96F3C4-B781-4B3F-BFE7-0057DE4BE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253319"/>
            <a:ext cx="4507211" cy="2854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F30E118-0EEC-457F-AE36-5AE2CD681349}"/>
              </a:ext>
            </a:extLst>
          </p:cNvPr>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de-DE" altLang="de-DE" kern="0"/>
              <a:t>Was ist Datenschutz?</a:t>
            </a:r>
            <a:endParaRPr lang="de-DE" altLang="de-DE" kern="0" dirty="0"/>
          </a:p>
        </p:txBody>
      </p:sp>
    </p:spTree>
    <p:extLst>
      <p:ext uri="{BB962C8B-B14F-4D97-AF65-F5344CB8AC3E}">
        <p14:creationId xmlns:p14="http://schemas.microsoft.com/office/powerpoint/2010/main" val="2037837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sz="2500" b="1" dirty="0">
                <a:latin typeface="Tahoma" panose="020B0604030504040204" pitchFamily="34" charset="0"/>
                <a:ea typeface="Tahoma" panose="020B0604030504040204" pitchFamily="34" charset="0"/>
                <a:cs typeface="Tahoma" panose="020B0604030504040204" pitchFamily="34" charset="0"/>
              </a:rPr>
              <a:t>Grundsätze des Datenschutzes:</a:t>
            </a:r>
          </a:p>
          <a:p>
            <a:pPr marL="571500" indent="-571500">
              <a:buFont typeface="Arial" panose="020B0604020202020204" pitchFamily="34" charset="0"/>
              <a:buChar char="•"/>
            </a:pPr>
            <a:endParaRPr lang="de-CH" dirty="0">
              <a:latin typeface="Tahoma" panose="020B0604030504040204" pitchFamily="34" charset="0"/>
              <a:ea typeface="Tahoma" panose="020B0604030504040204" pitchFamily="34" charset="0"/>
              <a:cs typeface="Tahoma" panose="020B0604030504040204" pitchFamily="34" charset="0"/>
            </a:endParaRPr>
          </a:p>
          <a:p>
            <a:pPr marL="571500" indent="-571500">
              <a:buFont typeface="Arial" panose="020B0604020202020204" pitchFamily="34" charset="0"/>
              <a:buChar char="•"/>
            </a:pPr>
            <a:r>
              <a:rPr lang="de-CH" dirty="0">
                <a:latin typeface="Tahoma" panose="020B0604030504040204" pitchFamily="34" charset="0"/>
                <a:ea typeface="Tahoma" panose="020B0604030504040204" pitchFamily="34" charset="0"/>
                <a:cs typeface="Tahoma" panose="020B0604030504040204" pitchFamily="34" charset="0"/>
              </a:rPr>
              <a:t>So viele Daten wie nötig und so wenig Daten wie möglich sammeln und bearbeiten.</a:t>
            </a:r>
          </a:p>
          <a:p>
            <a:pPr marL="571500" indent="-571500">
              <a:buFont typeface="Arial" panose="020B0604020202020204" pitchFamily="34" charset="0"/>
              <a:buChar char="•"/>
            </a:pPr>
            <a:r>
              <a:rPr lang="de-CH" dirty="0">
                <a:latin typeface="Tahoma" panose="020B0604030504040204" pitchFamily="34" charset="0"/>
                <a:ea typeface="Tahoma" panose="020B0604030504040204" pitchFamily="34" charset="0"/>
                <a:cs typeface="Tahoma" panose="020B0604030504040204" pitchFamily="34" charset="0"/>
              </a:rPr>
              <a:t>Jeder Mensch hat das Recht, Einsicht in die Daten zu erhalten, welche über ihn erfasst werden!</a:t>
            </a:r>
          </a:p>
          <a:p>
            <a:pPr marL="571500" indent="-571500">
              <a:buFont typeface="Arial" panose="020B0604020202020204" pitchFamily="34" charset="0"/>
              <a:buChar char="•"/>
            </a:pPr>
            <a:r>
              <a:rPr lang="de-CH" dirty="0">
                <a:latin typeface="Tahoma" panose="020B0604030504040204" pitchFamily="34" charset="0"/>
                <a:ea typeface="Tahoma" panose="020B0604030504040204" pitchFamily="34" charset="0"/>
                <a:cs typeface="Tahoma" panose="020B0604030504040204" pitchFamily="34" charset="0"/>
              </a:rPr>
              <a:t>Der Einzelne hat das Recht, Informationen über ihn berichtigen (korrigieren) oder löschen zu lassen oder zu verlangen, dass der Informationsbearbeiter sie nicht weitergeben darf.</a:t>
            </a:r>
          </a:p>
          <a:p>
            <a:pPr marL="0" indent="0"/>
            <a:endParaRPr lang="de-CH" sz="3000" dirty="0">
              <a:latin typeface="Tahoma" panose="020B0604030504040204" pitchFamily="34" charset="0"/>
              <a:ea typeface="Tahoma" panose="020B0604030504040204" pitchFamily="34" charset="0"/>
              <a:cs typeface="Tahoma" panose="020B0604030504040204" pitchFamily="34" charset="0"/>
            </a:endParaRPr>
          </a:p>
          <a:p>
            <a:pPr marL="0" indent="0"/>
            <a:r>
              <a:rPr lang="de-CH" sz="3000" dirty="0">
                <a:latin typeface="Tahoma" panose="020B0604030504040204" pitchFamily="34" charset="0"/>
                <a:ea typeface="Tahoma" panose="020B0604030504040204" pitchFamily="34" charset="0"/>
                <a:cs typeface="Tahoma" panose="020B0604030504040204" pitchFamily="34" charset="0"/>
              </a:rPr>
              <a:t>				</a:t>
            </a:r>
          </a:p>
          <a:p>
            <a:pPr marL="0" indent="0"/>
            <a:r>
              <a:rPr lang="de-CH" sz="1000" dirty="0">
                <a:latin typeface="Tahoma" panose="020B0604030504040204" pitchFamily="34" charset="0"/>
                <a:ea typeface="Tahoma" panose="020B0604030504040204" pitchFamily="34" charset="0"/>
                <a:cs typeface="Tahoma" panose="020B0604030504040204" pitchFamily="34" charset="0"/>
              </a:rPr>
              <a:t>					Bildquelle: 20 Minuten, </a:t>
            </a:r>
            <a:r>
              <a:rPr lang="de-CH" sz="1000" dirty="0">
                <a:latin typeface="Tahoma" panose="020B0604030504040204" pitchFamily="34" charset="0"/>
                <a:ea typeface="Tahoma" panose="020B0604030504040204" pitchFamily="34" charset="0"/>
                <a:cs typeface="Tahoma" panose="020B0604030504040204" pitchFamily="34" charset="0"/>
                <a:hlinkClick r:id="rId2"/>
              </a:rPr>
              <a:t>www.20min.ch</a:t>
            </a:r>
            <a:endParaRPr lang="de-CH" sz="1000" dirty="0">
              <a:latin typeface="Tahoma" panose="020B0604030504040204" pitchFamily="34" charset="0"/>
              <a:ea typeface="Tahoma" panose="020B0604030504040204" pitchFamily="34" charset="0"/>
              <a:cs typeface="Tahoma" panose="020B0604030504040204" pitchFamily="34" charset="0"/>
            </a:endParaRPr>
          </a:p>
          <a:p>
            <a:pPr marL="0" indent="0"/>
            <a:r>
              <a:rPr lang="de-CH" sz="3000" dirty="0">
                <a:latin typeface="Tahoma" panose="020B0604030504040204" pitchFamily="34" charset="0"/>
                <a:ea typeface="Tahoma" panose="020B0604030504040204" pitchFamily="34" charset="0"/>
                <a:cs typeface="Tahoma" panose="020B0604030504040204" pitchFamily="34" charset="0"/>
              </a:rPr>
              <a:t>					</a:t>
            </a:r>
            <a:endParaRPr lang="de-CH" sz="1000" dirty="0">
              <a:latin typeface="Tahoma" panose="020B0604030504040204" pitchFamily="34" charset="0"/>
              <a:ea typeface="Tahoma" panose="020B0604030504040204" pitchFamily="34" charset="0"/>
              <a:cs typeface="Tahoma" panose="020B0604030504040204" pitchFamily="34" charset="0"/>
            </a:endParaRPr>
          </a:p>
          <a:p>
            <a:pPr marL="0" indent="0"/>
            <a:endParaRPr lang="de-CH" sz="3000" dirty="0">
              <a:latin typeface="Tahoma" panose="020B0604030504040204" pitchFamily="34" charset="0"/>
              <a:ea typeface="Tahoma" panose="020B0604030504040204" pitchFamily="34" charset="0"/>
              <a:cs typeface="Tahoma" panose="020B0604030504040204" pitchFamily="34" charset="0"/>
            </a:endParaRPr>
          </a:p>
        </p:txBody>
      </p:sp>
      <p:pic>
        <p:nvPicPr>
          <p:cNvPr id="3" name="Grafik 2"/>
          <p:cNvPicPr>
            <a:picLocks noChangeAspect="1"/>
          </p:cNvPicPr>
          <p:nvPr/>
        </p:nvPicPr>
        <p:blipFill>
          <a:blip r:embed="rId3"/>
          <a:stretch>
            <a:fillRect/>
          </a:stretch>
        </p:blipFill>
        <p:spPr>
          <a:xfrm>
            <a:off x="1403648" y="4509120"/>
            <a:ext cx="3312368" cy="1656184"/>
          </a:xfrm>
          <a:prstGeom prst="rect">
            <a:avLst/>
          </a:prstGeom>
        </p:spPr>
      </p:pic>
      <p:sp>
        <p:nvSpPr>
          <p:cNvPr id="5" name="Rectangle 2"/>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de-DE" altLang="de-DE" kern="0" dirty="0"/>
              <a:t>Was ist Datenschutz?</a:t>
            </a:r>
          </a:p>
        </p:txBody>
      </p:sp>
    </p:spTree>
    <p:extLst>
      <p:ext uri="{BB962C8B-B14F-4D97-AF65-F5344CB8AC3E}">
        <p14:creationId xmlns:p14="http://schemas.microsoft.com/office/powerpoint/2010/main" val="150329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sz="2500" b="1" dirty="0">
                <a:latin typeface="Tahoma" panose="020B0604030504040204" pitchFamily="34" charset="0"/>
                <a:ea typeface="Tahoma" panose="020B0604030504040204" pitchFamily="34" charset="0"/>
                <a:cs typeface="Tahoma" panose="020B0604030504040204" pitchFamily="34" charset="0"/>
              </a:rPr>
              <a:t>Was sind «besonders schützenswerte» Daten?</a:t>
            </a:r>
          </a:p>
          <a:p>
            <a:endParaRPr lang="de-CH" b="1" dirty="0">
              <a:latin typeface="Tahoma" panose="020B0604030504040204" pitchFamily="34" charset="0"/>
              <a:ea typeface="Tahoma" panose="020B0604030504040204" pitchFamily="34" charset="0"/>
              <a:cs typeface="Tahoma" panose="020B0604030504040204" pitchFamily="34" charset="0"/>
            </a:endParaRPr>
          </a:p>
          <a:p>
            <a:pPr marL="0" indent="0"/>
            <a:r>
              <a:rPr lang="de-CH" dirty="0">
                <a:latin typeface="Tahoma" panose="020B0604030504040204" pitchFamily="34" charset="0"/>
                <a:ea typeface="Tahoma" panose="020B0604030504040204" pitchFamily="34" charset="0"/>
                <a:cs typeface="Tahoma" panose="020B0604030504040204" pitchFamily="34" charset="0"/>
              </a:rPr>
              <a:t>Im Datenschutzgesetz (DSG) wird im Artikel 3 Folgendes ausgeführt:</a:t>
            </a:r>
          </a:p>
          <a:p>
            <a:pPr lvl="1">
              <a:buFont typeface="Arial" panose="020B0604020202020204" pitchFamily="34" charset="0"/>
              <a:buChar char="•"/>
            </a:pPr>
            <a:r>
              <a:rPr lang="de-CH" sz="1800" dirty="0">
                <a:latin typeface="Tahoma" panose="020B0604030504040204" pitchFamily="34" charset="0"/>
                <a:ea typeface="Tahoma" panose="020B0604030504040204" pitchFamily="34" charset="0"/>
                <a:cs typeface="Tahoma" panose="020B0604030504040204" pitchFamily="34" charset="0"/>
              </a:rPr>
              <a:t>die religiösen, weltanschaulichen, politischen oder gewerkschaftlichen Ansichten oder Tätigkeiten</a:t>
            </a:r>
          </a:p>
          <a:p>
            <a:pPr lvl="1">
              <a:buFont typeface="Arial" panose="020B0604020202020204" pitchFamily="34" charset="0"/>
              <a:buChar char="•"/>
            </a:pPr>
            <a:r>
              <a:rPr lang="de-CH" sz="1800" dirty="0">
                <a:latin typeface="Tahoma" panose="020B0604030504040204" pitchFamily="34" charset="0"/>
                <a:ea typeface="Tahoma" panose="020B0604030504040204" pitchFamily="34" charset="0"/>
                <a:cs typeface="Tahoma" panose="020B0604030504040204" pitchFamily="34" charset="0"/>
              </a:rPr>
              <a:t>die Gesundheit, die Intimsphäre oder die Rassenzugehörigkeit</a:t>
            </a:r>
          </a:p>
          <a:p>
            <a:pPr lvl="1">
              <a:buFont typeface="Arial" panose="020B0604020202020204" pitchFamily="34" charset="0"/>
              <a:buChar char="•"/>
            </a:pPr>
            <a:r>
              <a:rPr lang="de-CH" sz="1800" dirty="0">
                <a:latin typeface="Tahoma" panose="020B0604030504040204" pitchFamily="34" charset="0"/>
                <a:ea typeface="Tahoma" panose="020B0604030504040204" pitchFamily="34" charset="0"/>
                <a:cs typeface="Tahoma" panose="020B0604030504040204" pitchFamily="34" charset="0"/>
              </a:rPr>
              <a:t>Massnahmen der sozialen Hilfe</a:t>
            </a:r>
          </a:p>
          <a:p>
            <a:pPr lvl="1">
              <a:buFont typeface="Arial" panose="020B0604020202020204" pitchFamily="34" charset="0"/>
              <a:buChar char="•"/>
            </a:pPr>
            <a:r>
              <a:rPr lang="de-CH" sz="1800" dirty="0">
                <a:latin typeface="Tahoma" panose="020B0604030504040204" pitchFamily="34" charset="0"/>
                <a:ea typeface="Tahoma" panose="020B0604030504040204" pitchFamily="34" charset="0"/>
                <a:cs typeface="Tahoma" panose="020B0604030504040204" pitchFamily="34" charset="0"/>
              </a:rPr>
              <a:t>administrative oder strafrechtliche Verfolgung und Sanktionen</a:t>
            </a:r>
          </a:p>
          <a:p>
            <a:pPr marL="457200" lvl="1" indent="0">
              <a:buNone/>
            </a:pPr>
            <a:r>
              <a:rPr lang="de-CH" sz="1800" dirty="0">
                <a:latin typeface="Tahoma" panose="020B0604030504040204" pitchFamily="34" charset="0"/>
                <a:ea typeface="Tahoma" panose="020B0604030504040204" pitchFamily="34" charset="0"/>
                <a:cs typeface="Tahoma" panose="020B0604030504040204" pitchFamily="34" charset="0"/>
              </a:rPr>
              <a:t>Auch biometrische Daten gelten als besonders schützenswert, werden im heutigen Gesetz aber noch nicht erwähnt. </a:t>
            </a:r>
          </a:p>
          <a:p>
            <a:pPr marL="457200" lvl="1" indent="0">
              <a:buNone/>
            </a:pPr>
            <a:endParaRPr lang="de-CH" sz="18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2"/>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de-DE" altLang="de-DE" kern="0"/>
              <a:t>Was ist Datenschutz?</a:t>
            </a:r>
            <a:endParaRPr lang="de-DE" altLang="de-DE" kern="0" dirty="0"/>
          </a:p>
        </p:txBody>
      </p:sp>
    </p:spTree>
    <p:extLst>
      <p:ext uri="{BB962C8B-B14F-4D97-AF65-F5344CB8AC3E}">
        <p14:creationId xmlns:p14="http://schemas.microsoft.com/office/powerpoint/2010/main" val="142074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7CEE5C7-8355-4619-8605-189C2B018D94}"/>
              </a:ext>
            </a:extLst>
          </p:cNvPr>
          <p:cNvSpPr>
            <a:spLocks noGrp="1"/>
          </p:cNvSpPr>
          <p:nvPr>
            <p:ph idx="1"/>
          </p:nvPr>
        </p:nvSpPr>
        <p:spPr/>
        <p:txBody>
          <a:bodyPr/>
          <a:lstStyle/>
          <a:p>
            <a:r>
              <a:rPr lang="de-CH" sz="2500" b="1" dirty="0">
                <a:latin typeface="Tahoma" panose="020B0604030504040204" pitchFamily="34" charset="0"/>
                <a:ea typeface="Tahoma" panose="020B0604030504040204" pitchFamily="34" charset="0"/>
                <a:cs typeface="Tahoma" panose="020B0604030504040204" pitchFamily="34" charset="0"/>
              </a:rPr>
              <a:t>Was macht Daten besonders schützenswert?</a:t>
            </a:r>
          </a:p>
          <a:p>
            <a:endParaRPr lang="de-CH" sz="2500" b="1" dirty="0">
              <a:latin typeface="Tahoma" panose="020B0604030504040204" pitchFamily="34" charset="0"/>
              <a:ea typeface="Tahoma" panose="020B0604030504040204" pitchFamily="34" charset="0"/>
              <a:cs typeface="Tahoma" panose="020B0604030504040204" pitchFamily="34" charset="0"/>
            </a:endParaRPr>
          </a:p>
          <a:p>
            <a:pPr marL="0" indent="0"/>
            <a:r>
              <a:rPr lang="de-CH" b="1" dirty="0">
                <a:latin typeface="Tahoma" panose="020B0604030504040204" pitchFamily="34" charset="0"/>
                <a:ea typeface="Tahoma" panose="020B0604030504040204" pitchFamily="34" charset="0"/>
                <a:cs typeface="Tahoma" panose="020B0604030504040204" pitchFamily="34" charset="0"/>
              </a:rPr>
              <a:t>Personendaten oder personenbezogene Daten </a:t>
            </a:r>
            <a:r>
              <a:rPr lang="de-CH" dirty="0">
                <a:latin typeface="Tahoma" panose="020B0604030504040204" pitchFamily="34" charset="0"/>
                <a:ea typeface="Tahoma" panose="020B0604030504040204" pitchFamily="34" charset="0"/>
                <a:cs typeface="Tahoma" panose="020B0604030504040204" pitchFamily="34" charset="0"/>
              </a:rPr>
              <a:t>verraten viel über uns und sind deshalb kostbar. </a:t>
            </a:r>
          </a:p>
          <a:p>
            <a:pPr marL="0" indent="0"/>
            <a:r>
              <a:rPr lang="de-CH" dirty="0">
                <a:latin typeface="Tahoma" panose="020B0604030504040204" pitchFamily="34" charset="0"/>
                <a:ea typeface="Tahoma" panose="020B0604030504040204" pitchFamily="34" charset="0"/>
                <a:cs typeface="Tahoma" panose="020B0604030504040204" pitchFamily="34" charset="0"/>
              </a:rPr>
              <a:t>Für Unternehmen bedeuten sie bares Geld, und sie können von anderen missbraucht werden (z. B. Weiterverkauf von Kundendaten, Weitergabe von Adressdaten)</a:t>
            </a:r>
          </a:p>
          <a:p>
            <a:endParaRPr lang="de-CH" dirty="0">
              <a:latin typeface="Tahoma" panose="020B0604030504040204" pitchFamily="34" charset="0"/>
              <a:ea typeface="Tahoma" panose="020B0604030504040204" pitchFamily="34" charset="0"/>
              <a:cs typeface="Tahoma" panose="020B0604030504040204" pitchFamily="34" charset="0"/>
            </a:endParaRPr>
          </a:p>
          <a:p>
            <a:pPr marL="0" indent="0"/>
            <a:r>
              <a:rPr lang="de-CH" dirty="0">
                <a:latin typeface="Tahoma" panose="020B0604030504040204" pitchFamily="34" charset="0"/>
                <a:ea typeface="Tahoma" panose="020B0604030504040204" pitchFamily="34" charset="0"/>
                <a:cs typeface="Tahoma" panose="020B0604030504040204" pitchFamily="34" charset="0"/>
              </a:rPr>
              <a:t>Schützen wir unsere Daten, heisst das </a:t>
            </a:r>
            <a:r>
              <a:rPr lang="de-CH" b="1" dirty="0">
                <a:latin typeface="Tahoma" panose="020B0604030504040204" pitchFamily="34" charset="0"/>
                <a:ea typeface="Tahoma" panose="020B0604030504040204" pitchFamily="34" charset="0"/>
                <a:cs typeface="Tahoma" panose="020B0604030504040204" pitchFamily="34" charset="0"/>
              </a:rPr>
              <a:t>Privatsphäre, Anonymität und mehr Sicherheit</a:t>
            </a:r>
            <a:r>
              <a:rPr lang="de-CH" dirty="0">
                <a:latin typeface="Tahoma" panose="020B0604030504040204" pitchFamily="34" charset="0"/>
                <a:ea typeface="Tahoma" panose="020B0604030504040204" pitchFamily="34" charset="0"/>
                <a:cs typeface="Tahoma" panose="020B0604030504040204" pitchFamily="34" charset="0"/>
              </a:rPr>
              <a:t> für uns. Einfach unbezahlbar!</a:t>
            </a:r>
          </a:p>
          <a:p>
            <a:endParaRPr lang="de-CH" b="1" dirty="0">
              <a:latin typeface="Tahoma" panose="020B0604030504040204" pitchFamily="34" charset="0"/>
              <a:ea typeface="Tahoma" panose="020B0604030504040204" pitchFamily="34" charset="0"/>
              <a:cs typeface="Tahoma" panose="020B0604030504040204" pitchFamily="34" charset="0"/>
            </a:endParaRPr>
          </a:p>
          <a:p>
            <a:pPr marL="0" indent="0"/>
            <a:r>
              <a:rPr lang="de-CH" dirty="0">
                <a:latin typeface="Tahoma" panose="020B0604030504040204" pitchFamily="34" charset="0"/>
                <a:ea typeface="Tahoma" panose="020B0604030504040204" pitchFamily="34" charset="0"/>
                <a:cs typeface="Tahoma" panose="020B0604030504040204" pitchFamily="34" charset="0"/>
              </a:rPr>
              <a:t>In den folgenden beiden Beispielen wird aufgezeigt, inwiefern im täglichen Leben Probleme und Überschneidungen beim Datenschutz auftreten können.</a:t>
            </a:r>
          </a:p>
          <a:p>
            <a:endParaRPr lang="de-CH" sz="2500" b="1" dirty="0"/>
          </a:p>
          <a:p>
            <a:endParaRPr lang="de-CH" b="1" dirty="0"/>
          </a:p>
          <a:p>
            <a:endParaRPr lang="de-CH" b="1" dirty="0"/>
          </a:p>
        </p:txBody>
      </p:sp>
      <p:sp>
        <p:nvSpPr>
          <p:cNvPr id="3" name="Rectangle 2">
            <a:extLst>
              <a:ext uri="{FF2B5EF4-FFF2-40B4-BE49-F238E27FC236}">
                <a16:creationId xmlns:a16="http://schemas.microsoft.com/office/drawing/2014/main" id="{CC1EA7A8-14FC-40BF-ADCA-9D23B4609CFD}"/>
              </a:ext>
            </a:extLst>
          </p:cNvPr>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de-DE" altLang="de-DE" kern="0" dirty="0"/>
              <a:t>Was ist Datenschutz?</a:t>
            </a:r>
          </a:p>
        </p:txBody>
      </p:sp>
    </p:spTree>
    <p:extLst>
      <p:ext uri="{BB962C8B-B14F-4D97-AF65-F5344CB8AC3E}">
        <p14:creationId xmlns:p14="http://schemas.microsoft.com/office/powerpoint/2010/main" val="1968471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b="1" dirty="0">
                <a:latin typeface="Tahoma" panose="020B0604030504040204" pitchFamily="34" charset="0"/>
                <a:ea typeface="Tahoma" panose="020B0604030504040204" pitchFamily="34" charset="0"/>
                <a:cs typeface="Tahoma" panose="020B0604030504040204" pitchFamily="34" charset="0"/>
              </a:rPr>
              <a:t>Beispiel 1:</a:t>
            </a:r>
          </a:p>
          <a:p>
            <a:r>
              <a:rPr lang="de-CH" b="1" dirty="0">
                <a:latin typeface="Tahoma" panose="020B0604030504040204" pitchFamily="34" charset="0"/>
                <a:ea typeface="Tahoma" panose="020B0604030504040204" pitchFamily="34" charset="0"/>
                <a:cs typeface="Tahoma" panose="020B0604030504040204" pitchFamily="34" charset="0"/>
              </a:rPr>
              <a:t>Google Street View</a:t>
            </a:r>
          </a:p>
          <a:p>
            <a:r>
              <a:rPr lang="de-CH" dirty="0">
                <a:latin typeface="Tahoma" panose="020B0604030504040204" pitchFamily="34" charset="0"/>
                <a:ea typeface="Tahoma" panose="020B0604030504040204" pitchFamily="34" charset="0"/>
                <a:cs typeface="Tahoma" panose="020B0604030504040204" pitchFamily="34" charset="0"/>
              </a:rPr>
              <a:t>Google fotografiert mit dem Google-Auto die Strassen und Gebäude auf der</a:t>
            </a:r>
          </a:p>
          <a:p>
            <a:r>
              <a:rPr lang="de-CH" dirty="0">
                <a:latin typeface="Tahoma" panose="020B0604030504040204" pitchFamily="34" charset="0"/>
                <a:ea typeface="Tahoma" panose="020B0604030504040204" pitchFamily="34" charset="0"/>
                <a:cs typeface="Tahoma" panose="020B0604030504040204" pitchFamily="34" charset="0"/>
              </a:rPr>
              <a:t>ganzen Welt und verknüpft diese Bilder mit der Strassenkarte.</a:t>
            </a:r>
          </a:p>
          <a:p>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de-DE" altLang="de-DE" kern="0" dirty="0"/>
              <a:t>Was ist Datenschutz?</a:t>
            </a:r>
          </a:p>
        </p:txBody>
      </p:sp>
      <p:pic>
        <p:nvPicPr>
          <p:cNvPr id="4" name="Grafik 3"/>
          <p:cNvPicPr>
            <a:picLocks noChangeAspect="1"/>
          </p:cNvPicPr>
          <p:nvPr/>
        </p:nvPicPr>
        <p:blipFill rotWithShape="1">
          <a:blip r:embed="rId2"/>
          <a:srcRect t="9401" r="1176" b="6600"/>
          <a:stretch/>
        </p:blipFill>
        <p:spPr>
          <a:xfrm>
            <a:off x="1907704" y="3140968"/>
            <a:ext cx="5120681" cy="2448272"/>
          </a:xfrm>
          <a:prstGeom prst="rect">
            <a:avLst/>
          </a:prstGeom>
        </p:spPr>
      </p:pic>
    </p:spTree>
    <p:extLst>
      <p:ext uri="{BB962C8B-B14F-4D97-AF65-F5344CB8AC3E}">
        <p14:creationId xmlns:p14="http://schemas.microsoft.com/office/powerpoint/2010/main" val="1467086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AD107FC-0A99-4C25-A8E8-174D9CADD53E}"/>
              </a:ext>
            </a:extLst>
          </p:cNvPr>
          <p:cNvSpPr>
            <a:spLocks noGrp="1"/>
          </p:cNvSpPr>
          <p:nvPr>
            <p:ph idx="1"/>
          </p:nvPr>
        </p:nvSpPr>
        <p:spPr/>
        <p:txBody>
          <a:bodyPr/>
          <a:lstStyle/>
          <a:p>
            <a:r>
              <a:rPr lang="de-CH" b="1" dirty="0">
                <a:latin typeface="Tahoma" panose="020B0604030504040204" pitchFamily="34" charset="0"/>
                <a:ea typeface="Tahoma" panose="020B0604030504040204" pitchFamily="34" charset="0"/>
                <a:cs typeface="Tahoma" panose="020B0604030504040204" pitchFamily="34" charset="0"/>
              </a:rPr>
              <a:t>Datenschutzproblem</a:t>
            </a:r>
            <a:r>
              <a:rPr lang="de-CH" dirty="0">
                <a:latin typeface="Tahoma" panose="020B0604030504040204" pitchFamily="34" charset="0"/>
                <a:ea typeface="Tahoma" panose="020B0604030504040204" pitchFamily="34" charset="0"/>
                <a:cs typeface="Tahoma" panose="020B0604030504040204" pitchFamily="34" charset="0"/>
              </a:rPr>
              <a:t>:</a:t>
            </a:r>
          </a:p>
          <a:p>
            <a:r>
              <a:rPr lang="de-CH" dirty="0">
                <a:latin typeface="Tahoma" panose="020B0604030504040204" pitchFamily="34" charset="0"/>
                <a:ea typeface="Tahoma" panose="020B0604030504040204" pitchFamily="34" charset="0"/>
                <a:cs typeface="Tahoma" panose="020B0604030504040204" pitchFamily="34" charset="0"/>
              </a:rPr>
              <a:t>	</a:t>
            </a:r>
          </a:p>
          <a:p>
            <a:pPr marL="0" indent="0"/>
            <a:r>
              <a:rPr lang="de-CH" dirty="0">
                <a:latin typeface="Tahoma" panose="020B0604030504040204" pitchFamily="34" charset="0"/>
                <a:ea typeface="Tahoma" panose="020B0604030504040204" pitchFamily="34" charset="0"/>
                <a:cs typeface="Tahoma" panose="020B0604030504040204" pitchFamily="34" charset="0"/>
              </a:rPr>
              <a:t>Die Aufnahmen </a:t>
            </a:r>
            <a:r>
              <a:rPr lang="de-CH" b="1" dirty="0">
                <a:latin typeface="Tahoma" panose="020B0604030504040204" pitchFamily="34" charset="0"/>
                <a:ea typeface="Tahoma" panose="020B0604030504040204" pitchFamily="34" charset="0"/>
                <a:cs typeface="Tahoma" panose="020B0604030504040204" pitchFamily="34" charset="0"/>
              </a:rPr>
              <a:t>können für Personen nachteilig sein</a:t>
            </a:r>
            <a:r>
              <a:rPr lang="de-CH" dirty="0">
                <a:latin typeface="Tahoma" panose="020B0604030504040204" pitchFamily="34" charset="0"/>
                <a:ea typeface="Tahoma" panose="020B0604030504040204" pitchFamily="34" charset="0"/>
                <a:cs typeface="Tahoma" panose="020B0604030504040204" pitchFamily="34" charset="0"/>
              </a:rPr>
              <a:t>, z. B.  für eine Person, welche eine Drogenberatungsstelle betritt oder eine psychiatrische Klinik und dabei abgelichtet wird.</a:t>
            </a:r>
          </a:p>
          <a:p>
            <a:endParaRPr lang="de-CH" dirty="0">
              <a:latin typeface="Tahoma" panose="020B0604030504040204" pitchFamily="34" charset="0"/>
              <a:ea typeface="Tahoma" panose="020B0604030504040204" pitchFamily="34" charset="0"/>
              <a:cs typeface="Tahoma" panose="020B0604030504040204" pitchFamily="34" charset="0"/>
            </a:endParaRPr>
          </a:p>
          <a:p>
            <a:pPr marL="0" indent="0"/>
            <a:r>
              <a:rPr lang="de-CH">
                <a:latin typeface="Tahoma" panose="020B0604030504040204" pitchFamily="34" charset="0"/>
                <a:ea typeface="Tahoma" panose="020B0604030504040204" pitchFamily="34" charset="0"/>
                <a:cs typeface="Tahoma" panose="020B0604030504040204" pitchFamily="34" charset="0"/>
              </a:rPr>
              <a:t>Google hat </a:t>
            </a:r>
            <a:r>
              <a:rPr lang="de-CH" b="1">
                <a:latin typeface="Tahoma" panose="020B0604030504040204" pitchFamily="34" charset="0"/>
                <a:ea typeface="Tahoma" panose="020B0604030504040204" pitchFamily="34" charset="0"/>
                <a:cs typeface="Tahoma" panose="020B0604030504040204" pitchFamily="34" charset="0"/>
              </a:rPr>
              <a:t>keine </a:t>
            </a:r>
            <a:r>
              <a:rPr lang="de-CH" b="1" dirty="0">
                <a:latin typeface="Tahoma" panose="020B0604030504040204" pitchFamily="34" charset="0"/>
                <a:ea typeface="Tahoma" panose="020B0604030504040204" pitchFamily="34" charset="0"/>
                <a:cs typeface="Tahoma" panose="020B0604030504040204" pitchFamily="34" charset="0"/>
              </a:rPr>
              <a:t>Einwilligung </a:t>
            </a:r>
            <a:r>
              <a:rPr lang="de-CH" dirty="0">
                <a:latin typeface="Tahoma" panose="020B0604030504040204" pitchFamily="34" charset="0"/>
                <a:ea typeface="Tahoma" panose="020B0604030504040204" pitchFamily="34" charset="0"/>
                <a:cs typeface="Tahoma" panose="020B0604030504040204" pitchFamily="34" charset="0"/>
              </a:rPr>
              <a:t>von den einzelnen Personen, dass sie die Aufnahmen veröffentlichen dürfen.</a:t>
            </a:r>
          </a:p>
          <a:p>
            <a:endParaRPr lang="de-CH" dirty="0">
              <a:latin typeface="Tahoma" panose="020B0604030504040204" pitchFamily="34" charset="0"/>
              <a:ea typeface="Tahoma" panose="020B0604030504040204" pitchFamily="34" charset="0"/>
              <a:cs typeface="Tahoma" panose="020B0604030504040204" pitchFamily="34" charset="0"/>
            </a:endParaRPr>
          </a:p>
          <a:p>
            <a:pPr marL="0" indent="0"/>
            <a:r>
              <a:rPr lang="de-CH" dirty="0">
                <a:latin typeface="Tahoma" panose="020B0604030504040204" pitchFamily="34" charset="0"/>
                <a:ea typeface="Tahoma" panose="020B0604030504040204" pitchFamily="34" charset="0"/>
                <a:cs typeface="Tahoma" panose="020B0604030504040204" pitchFamily="34" charset="0"/>
              </a:rPr>
              <a:t>Deshalb müssen alle </a:t>
            </a:r>
            <a:r>
              <a:rPr lang="de-CH" b="1" dirty="0">
                <a:latin typeface="Tahoma" panose="020B0604030504040204" pitchFamily="34" charset="0"/>
                <a:ea typeface="Tahoma" panose="020B0604030504040204" pitchFamily="34" charset="0"/>
                <a:cs typeface="Tahoma" panose="020B0604030504040204" pitchFamily="34" charset="0"/>
              </a:rPr>
              <a:t>Personen, Autoschilder und Privatbereiche unkenntlich</a:t>
            </a:r>
            <a:r>
              <a:rPr lang="de-CH" dirty="0">
                <a:latin typeface="Tahoma" panose="020B0604030504040204" pitchFamily="34" charset="0"/>
                <a:ea typeface="Tahoma" panose="020B0604030504040204" pitchFamily="34" charset="0"/>
                <a:cs typeface="Tahoma" panose="020B0604030504040204" pitchFamily="34" charset="0"/>
              </a:rPr>
              <a:t> gemacht werden, um so die Persönlichkeitsrechte des einzelnen Menschen zu schützen. </a:t>
            </a:r>
          </a:p>
          <a:p>
            <a:endParaRPr lang="de-CH" dirty="0"/>
          </a:p>
        </p:txBody>
      </p:sp>
      <p:sp>
        <p:nvSpPr>
          <p:cNvPr id="3" name="Rectangle 2">
            <a:extLst>
              <a:ext uri="{FF2B5EF4-FFF2-40B4-BE49-F238E27FC236}">
                <a16:creationId xmlns:a16="http://schemas.microsoft.com/office/drawing/2014/main" id="{67D32A75-3608-4410-86C0-8007D30E68E4}"/>
              </a:ext>
            </a:extLst>
          </p:cNvPr>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de-DE" altLang="de-DE" kern="0" dirty="0"/>
              <a:t>Was ist Datenschutz?</a:t>
            </a:r>
          </a:p>
        </p:txBody>
      </p:sp>
    </p:spTree>
    <p:extLst>
      <p:ext uri="{BB962C8B-B14F-4D97-AF65-F5344CB8AC3E}">
        <p14:creationId xmlns:p14="http://schemas.microsoft.com/office/powerpoint/2010/main" val="344323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b="1" dirty="0">
                <a:latin typeface="Tahoma" panose="020B0604030504040204" pitchFamily="34" charset="0"/>
                <a:ea typeface="Tahoma" panose="020B0604030504040204" pitchFamily="34" charset="0"/>
                <a:cs typeface="Tahoma" panose="020B0604030504040204" pitchFamily="34" charset="0"/>
              </a:rPr>
              <a:t>Beispiel 2: </a:t>
            </a:r>
          </a:p>
          <a:p>
            <a:r>
              <a:rPr lang="de-CH" b="1" dirty="0">
                <a:latin typeface="Tahoma" panose="020B0604030504040204" pitchFamily="34" charset="0"/>
                <a:ea typeface="Tahoma" panose="020B0604030504040204" pitchFamily="34" charset="0"/>
                <a:cs typeface="Tahoma" panose="020B0604030504040204" pitchFamily="34" charset="0"/>
              </a:rPr>
              <a:t>Erfassen von Personendaten für Werbezwecke</a:t>
            </a:r>
          </a:p>
          <a:p>
            <a:r>
              <a:rPr lang="de-CH" dirty="0">
                <a:latin typeface="Tahoma" panose="020B0604030504040204" pitchFamily="34" charset="0"/>
                <a:ea typeface="Tahoma" panose="020B0604030504040204" pitchFamily="34" charset="0"/>
                <a:cs typeface="Tahoma" panose="020B0604030504040204" pitchFamily="34" charset="0"/>
              </a:rPr>
              <a:t>Nino bestellt gerne im Internet Kleider und elektronische Hilfsmittel.</a:t>
            </a:r>
          </a:p>
          <a:p>
            <a:r>
              <a:rPr lang="de-CH" dirty="0">
                <a:latin typeface="Tahoma" panose="020B0604030504040204" pitchFamily="34" charset="0"/>
                <a:ea typeface="Tahoma" panose="020B0604030504040204" pitchFamily="34" charset="0"/>
                <a:cs typeface="Tahoma" panose="020B0604030504040204" pitchFamily="34" charset="0"/>
              </a:rPr>
              <a:t>Dabei hat er verschiedene Informationen über sich angegeben.</a:t>
            </a:r>
          </a:p>
          <a:p>
            <a:pPr marL="0" indent="0"/>
            <a:r>
              <a:rPr lang="de-CH" dirty="0">
                <a:latin typeface="Tahoma" panose="020B0604030504040204" pitchFamily="34" charset="0"/>
                <a:ea typeface="Tahoma" panose="020B0604030504040204" pitchFamily="34" charset="0"/>
                <a:cs typeface="Tahoma" panose="020B0604030504040204" pitchFamily="34" charset="0"/>
              </a:rPr>
              <a:t>Diese Informationen wurden nun zu Verkaufs- und Werbezwecken an weitere Internetportale und Werbeagenturen weitergegeben.</a:t>
            </a:r>
          </a:p>
          <a:p>
            <a:endParaRPr lang="de-CH" dirty="0">
              <a:latin typeface="Tahoma" panose="020B0604030504040204" pitchFamily="34" charset="0"/>
              <a:ea typeface="Tahoma" panose="020B0604030504040204" pitchFamily="34" charset="0"/>
              <a:cs typeface="Tahoma" panose="020B0604030504040204" pitchFamily="34" charset="0"/>
            </a:endParaRPr>
          </a:p>
          <a:p>
            <a:r>
              <a:rPr lang="de-CH" b="1" dirty="0">
                <a:latin typeface="Tahoma" panose="020B0604030504040204" pitchFamily="34" charset="0"/>
                <a:ea typeface="Tahoma" panose="020B0604030504040204" pitchFamily="34" charset="0"/>
                <a:cs typeface="Tahoma" panose="020B0604030504040204" pitchFamily="34" charset="0"/>
              </a:rPr>
              <a:t>Datenschutzproblem</a:t>
            </a:r>
            <a:r>
              <a:rPr lang="de-CH" dirty="0">
                <a:latin typeface="Tahoma" panose="020B0604030504040204" pitchFamily="34" charset="0"/>
                <a:ea typeface="Tahoma" panose="020B0604030504040204" pitchFamily="34" charset="0"/>
                <a:cs typeface="Tahoma" panose="020B0604030504040204" pitchFamily="34" charset="0"/>
              </a:rPr>
              <a:t>:</a:t>
            </a:r>
          </a:p>
          <a:p>
            <a:r>
              <a:rPr lang="de-CH" dirty="0">
                <a:latin typeface="Tahoma" panose="020B0604030504040204" pitchFamily="34" charset="0"/>
                <a:ea typeface="Tahoma" panose="020B0604030504040204" pitchFamily="34" charset="0"/>
                <a:cs typeface="Tahoma" panose="020B0604030504040204" pitchFamily="34" charset="0"/>
              </a:rPr>
              <a:t>Unternehmen, die Daten erheben, müssen klar ausweisen, für welchen Zweck</a:t>
            </a:r>
          </a:p>
          <a:p>
            <a:r>
              <a:rPr lang="de-CH" dirty="0">
                <a:latin typeface="Tahoma" panose="020B0604030504040204" pitchFamily="34" charset="0"/>
                <a:ea typeface="Tahoma" panose="020B0604030504040204" pitchFamily="34" charset="0"/>
                <a:cs typeface="Tahoma" panose="020B0604030504040204" pitchFamily="34" charset="0"/>
              </a:rPr>
              <a:t>diese Daten erhoben werden. Die Person, welche die Personendaten von</a:t>
            </a:r>
          </a:p>
          <a:p>
            <a:r>
              <a:rPr lang="de-CH" dirty="0">
                <a:latin typeface="Tahoma" panose="020B0604030504040204" pitchFamily="34" charset="0"/>
                <a:ea typeface="Tahoma" panose="020B0604030504040204" pitchFamily="34" charset="0"/>
                <a:cs typeface="Tahoma" panose="020B0604030504040204" pitchFamily="34" charset="0"/>
              </a:rPr>
              <a:t>sich preisgibt, muss kennzeichnen können, dass sie mit der</a:t>
            </a:r>
          </a:p>
          <a:p>
            <a:r>
              <a:rPr lang="de-CH" dirty="0">
                <a:latin typeface="Tahoma" panose="020B0604030504040204" pitchFamily="34" charset="0"/>
                <a:ea typeface="Tahoma" panose="020B0604030504040204" pitchFamily="34" charset="0"/>
                <a:cs typeface="Tahoma" panose="020B0604030504040204" pitchFamily="34" charset="0"/>
              </a:rPr>
              <a:t>Weitervergabe einverstanden ist. </a:t>
            </a:r>
          </a:p>
          <a:p>
            <a:endParaRPr lang="de-CH" dirty="0">
              <a:latin typeface="Tahoma" panose="020B0604030504040204" pitchFamily="34" charset="0"/>
              <a:ea typeface="Tahoma" panose="020B0604030504040204" pitchFamily="34" charset="0"/>
              <a:cs typeface="Tahoma" panose="020B0604030504040204" pitchFamily="34" charset="0"/>
            </a:endParaRPr>
          </a:p>
          <a:p>
            <a:r>
              <a:rPr lang="de-CH" sz="1000" dirty="0">
                <a:latin typeface="Tahoma" panose="020B0604030504040204" pitchFamily="34" charset="0"/>
                <a:ea typeface="Tahoma" panose="020B0604030504040204" pitchFamily="34" charset="0"/>
                <a:cs typeface="Tahoma" panose="020B0604030504040204" pitchFamily="34" charset="0"/>
              </a:rPr>
              <a:t>Bildquelle: BZ Berlin</a:t>
            </a:r>
          </a:p>
          <a:p>
            <a:r>
              <a:rPr lang="de-CH" sz="1000" dirty="0">
                <a:latin typeface="Tahoma" panose="020B0604030504040204" pitchFamily="34" charset="0"/>
                <a:ea typeface="Tahoma" panose="020B0604030504040204" pitchFamily="34" charset="0"/>
                <a:cs typeface="Tahoma" panose="020B0604030504040204" pitchFamily="34" charset="0"/>
                <a:hlinkClick r:id="rId2"/>
              </a:rPr>
              <a:t>http://www.bz-berlin.de/data/uploads/2017/02/83159111_1486646630-768x432.jpg</a:t>
            </a:r>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de-DE" altLang="de-DE" kern="0" dirty="0"/>
              <a:t>Was ist Datenschutz?</a:t>
            </a:r>
          </a:p>
        </p:txBody>
      </p:sp>
      <p:pic>
        <p:nvPicPr>
          <p:cNvPr id="4" name="Grafik 3"/>
          <p:cNvPicPr>
            <a:picLocks noChangeAspect="1"/>
          </p:cNvPicPr>
          <p:nvPr/>
        </p:nvPicPr>
        <p:blipFill>
          <a:blip r:embed="rId3"/>
          <a:stretch>
            <a:fillRect/>
          </a:stretch>
        </p:blipFill>
        <p:spPr>
          <a:xfrm>
            <a:off x="5436096" y="5085184"/>
            <a:ext cx="2160240" cy="1215135"/>
          </a:xfrm>
          <a:prstGeom prst="rect">
            <a:avLst/>
          </a:prstGeom>
        </p:spPr>
      </p:pic>
    </p:spTree>
    <p:extLst>
      <p:ext uri="{BB962C8B-B14F-4D97-AF65-F5344CB8AC3E}">
        <p14:creationId xmlns:p14="http://schemas.microsoft.com/office/powerpoint/2010/main" val="257837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b="1" dirty="0">
                <a:latin typeface="Tahoma" panose="020B0604030504040204" pitchFamily="34" charset="0"/>
                <a:ea typeface="Tahoma" panose="020B0604030504040204" pitchFamily="34" charset="0"/>
                <a:cs typeface="Tahoma" panose="020B0604030504040204" pitchFamily="34" charset="0"/>
              </a:rPr>
              <a:t>Privatsphäre</a:t>
            </a:r>
          </a:p>
          <a:p>
            <a:endParaRPr lang="de-CH" b="1" dirty="0">
              <a:latin typeface="Tahoma" panose="020B0604030504040204" pitchFamily="34" charset="0"/>
              <a:ea typeface="Tahoma" panose="020B0604030504040204" pitchFamily="34" charset="0"/>
              <a:cs typeface="Tahoma" panose="020B0604030504040204" pitchFamily="34" charset="0"/>
            </a:endParaRPr>
          </a:p>
          <a:p>
            <a:pPr marL="0" indent="0"/>
            <a:r>
              <a:rPr lang="de-CH" i="1" dirty="0">
                <a:latin typeface="Tahoma" panose="020B0604030504040204" pitchFamily="34" charset="0"/>
                <a:ea typeface="Tahoma" panose="020B0604030504040204" pitchFamily="34" charset="0"/>
                <a:cs typeface="Tahoma" panose="020B0604030504040204" pitchFamily="34" charset="0"/>
              </a:rPr>
              <a:t>Privatsphäre bezeichnet den nichtöffentlichen Raum, in welchem ein Mensch unbehelligt von äusseren Einflüssen sein Recht auf freie Entfaltung wahrnimmt. </a:t>
            </a:r>
          </a:p>
          <a:p>
            <a:pPr marL="0" indent="0"/>
            <a:endParaRPr lang="de-CH" sz="1000" i="1" dirty="0">
              <a:latin typeface="Tahoma" panose="020B0604030504040204" pitchFamily="34" charset="0"/>
              <a:ea typeface="Tahoma" panose="020B0604030504040204" pitchFamily="34" charset="0"/>
              <a:cs typeface="Tahoma" panose="020B0604030504040204" pitchFamily="34" charset="0"/>
            </a:endParaRPr>
          </a:p>
          <a:p>
            <a:pPr marL="0" indent="0"/>
            <a:r>
              <a:rPr lang="de-CH" sz="1000" i="1" dirty="0">
                <a:latin typeface="Tahoma" panose="020B0604030504040204" pitchFamily="34" charset="0"/>
                <a:ea typeface="Tahoma" panose="020B0604030504040204" pitchFamily="34" charset="0"/>
                <a:cs typeface="Tahoma" panose="020B0604030504040204" pitchFamily="34" charset="0"/>
              </a:rPr>
              <a:t>(</a:t>
            </a:r>
            <a:r>
              <a:rPr lang="de-CH" sz="1000" i="1" dirty="0">
                <a:latin typeface="Tahoma" panose="020B0604030504040204" pitchFamily="34" charset="0"/>
                <a:ea typeface="Tahoma" panose="020B0604030504040204" pitchFamily="34" charset="0"/>
                <a:cs typeface="Tahoma" panose="020B0604030504040204" pitchFamily="34" charset="0"/>
                <a:hlinkClick r:id="rId2"/>
              </a:rPr>
              <a:t>https://de.wikipedia.org/wiki/Privatsph%C3%A4re</a:t>
            </a:r>
            <a:r>
              <a:rPr lang="de-CH" sz="1000" i="1" dirty="0">
                <a:latin typeface="Tahoma" panose="020B0604030504040204" pitchFamily="34" charset="0"/>
                <a:ea typeface="Tahoma" panose="020B0604030504040204" pitchFamily="34" charset="0"/>
                <a:cs typeface="Tahoma" panose="020B0604030504040204" pitchFamily="34" charset="0"/>
              </a:rPr>
              <a:t>)</a:t>
            </a:r>
          </a:p>
          <a:p>
            <a:endParaRPr lang="de-CH" b="1" dirty="0">
              <a:latin typeface="Tahoma" panose="020B0604030504040204" pitchFamily="34" charset="0"/>
              <a:ea typeface="Tahoma" panose="020B0604030504040204" pitchFamily="34" charset="0"/>
              <a:cs typeface="Tahoma" panose="020B0604030504040204" pitchFamily="34" charset="0"/>
            </a:endParaRPr>
          </a:p>
          <a:p>
            <a:pPr marL="0" indent="0"/>
            <a:r>
              <a:rPr lang="de-CH" b="1" dirty="0">
                <a:latin typeface="Tahoma" panose="020B0604030504040204" pitchFamily="34" charset="0"/>
                <a:ea typeface="Tahoma" panose="020B0604030504040204" pitchFamily="34" charset="0"/>
                <a:cs typeface="Tahoma" panose="020B0604030504040204" pitchFamily="34" charset="0"/>
              </a:rPr>
              <a:t>Nicht alle Informationen über uns und unser Leben gehen jeden etwas an, oder?</a:t>
            </a:r>
          </a:p>
          <a:p>
            <a:pPr marL="0" indent="0"/>
            <a:r>
              <a:rPr lang="de-CH" dirty="0">
                <a:latin typeface="Tahoma" panose="020B0604030504040204" pitchFamily="34" charset="0"/>
                <a:ea typeface="Tahoma" panose="020B0604030504040204" pitchFamily="34" charset="0"/>
                <a:cs typeface="Tahoma" panose="020B0604030504040204" pitchFamily="34" charset="0"/>
              </a:rPr>
              <a:t>Dementsprechend ist es wichtig, die eigene Privatsphäre zu schützen und die Privatsphäre anderer zu respektieren.</a:t>
            </a:r>
          </a:p>
          <a:p>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sz="1000" dirty="0">
              <a:latin typeface="Tahoma" panose="020B0604030504040204" pitchFamily="34" charset="0"/>
              <a:ea typeface="Tahoma" panose="020B0604030504040204" pitchFamily="34" charset="0"/>
              <a:cs typeface="Tahoma" panose="020B0604030504040204" pitchFamily="34" charset="0"/>
            </a:endParaRPr>
          </a:p>
          <a:p>
            <a:r>
              <a:rPr lang="de-CH" sz="1000" dirty="0">
                <a:latin typeface="Tahoma" panose="020B0604030504040204" pitchFamily="34" charset="0"/>
                <a:ea typeface="Tahoma" panose="020B0604030504040204" pitchFamily="34" charset="0"/>
                <a:cs typeface="Tahoma" panose="020B0604030504040204" pitchFamily="34" charset="0"/>
              </a:rPr>
              <a:t>Bildquelle: Bundesministerium für Forschung und Bildung</a:t>
            </a:r>
          </a:p>
          <a:p>
            <a:r>
              <a:rPr lang="de-CH" sz="1000" dirty="0">
                <a:latin typeface="Tahoma" panose="020B0604030504040204" pitchFamily="34" charset="0"/>
                <a:ea typeface="Tahoma" panose="020B0604030504040204" pitchFamily="34" charset="0"/>
                <a:cs typeface="Tahoma" panose="020B0604030504040204" pitchFamily="34" charset="0"/>
                <a:hlinkClick r:id="rId3"/>
              </a:rPr>
              <a:t>https://static1.bmbfcluster.de/2/3/3/4_c76fda0ed54d014/2334meg_4e6cb79899f70b9.jpg</a:t>
            </a:r>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sz="1000"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a:p>
            <a:endParaRPr lang="de-CH"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de-DE" altLang="de-DE" kern="0" dirty="0"/>
              <a:t>Was ist Datenschutz?</a:t>
            </a:r>
          </a:p>
        </p:txBody>
      </p:sp>
      <p:pic>
        <p:nvPicPr>
          <p:cNvPr id="4" name="Grafik 3"/>
          <p:cNvPicPr>
            <a:picLocks noChangeAspect="1"/>
          </p:cNvPicPr>
          <p:nvPr/>
        </p:nvPicPr>
        <p:blipFill>
          <a:blip r:embed="rId4"/>
          <a:stretch>
            <a:fillRect/>
          </a:stretch>
        </p:blipFill>
        <p:spPr>
          <a:xfrm>
            <a:off x="5652120" y="4522982"/>
            <a:ext cx="2267744" cy="1511829"/>
          </a:xfrm>
          <a:prstGeom prst="rect">
            <a:avLst/>
          </a:prstGeom>
        </p:spPr>
      </p:pic>
    </p:spTree>
    <p:extLst>
      <p:ext uri="{BB962C8B-B14F-4D97-AF65-F5344CB8AC3E}">
        <p14:creationId xmlns:p14="http://schemas.microsoft.com/office/powerpoint/2010/main" val="2178832300"/>
      </p:ext>
    </p:extLst>
  </p:cSld>
  <p:clrMapOvr>
    <a:masterClrMapping/>
  </p:clrMapOvr>
</p:sld>
</file>

<file path=ppt/theme/theme1.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de-CH" sz="900" b="0" i="0" u="none" strike="noStrike" cap="none" normalizeH="0" baseline="0" smtClean="0">
            <a:ln>
              <a:noFill/>
            </a:ln>
            <a:solidFill>
              <a:srgbClr val="000099"/>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de-CH" sz="900" b="0" i="0" u="none" strike="noStrike" cap="none" normalizeH="0" baseline="0" smtClean="0">
            <a:ln>
              <a:noFill/>
            </a:ln>
            <a:solidFill>
              <a:srgbClr val="000099"/>
            </a:solidFill>
            <a:effectLst/>
            <a:latin typeface="Arial" charset="0"/>
          </a:defRPr>
        </a:defPPr>
      </a:lstStyle>
    </a:ln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A0FDC1EF176014E845E9F54CA3642F8" ma:contentTypeVersion="0" ma:contentTypeDescription="Ein neues Dokument erstellen." ma:contentTypeScope="" ma:versionID="145d731639aeae1d5c3e25ebc554bc97">
  <xsd:schema xmlns:xsd="http://www.w3.org/2001/XMLSchema" xmlns:xs="http://www.w3.org/2001/XMLSchema" xmlns:p="http://schemas.microsoft.com/office/2006/metadata/properties" targetNamespace="http://schemas.microsoft.com/office/2006/metadata/properties" ma:root="true" ma:fieldsID="66c4a6dd5ef775a5269b08f7de37f93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8BFB9C-6988-4975-94BC-1F59FB31C351}">
  <ds:schemaRefs>
    <ds:schemaRef ds:uri="http://purl.org/dc/dcmitype/"/>
    <ds:schemaRef ds:uri="http://purl.org/dc/elements/1.1/"/>
    <ds:schemaRef ds:uri="http://schemas.microsoft.com/office/infopath/2007/PartnerControls"/>
    <ds:schemaRef ds:uri="http://purl.org/dc/terms/"/>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s>
</ds:datastoreItem>
</file>

<file path=customXml/itemProps2.xml><?xml version="1.0" encoding="utf-8"?>
<ds:datastoreItem xmlns:ds="http://schemas.openxmlformats.org/officeDocument/2006/customXml" ds:itemID="{7037E31C-F057-4A5E-B21E-E445CFA01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921</Words>
  <Application>Microsoft Office PowerPoint</Application>
  <PresentationFormat>Bildschirmpräsentation (4:3)</PresentationFormat>
  <Paragraphs>166</Paragraphs>
  <Slides>14</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Arial</vt:lpstr>
      <vt:lpstr>Calibri</vt:lpstr>
      <vt:lpstr>Tahoma</vt:lpstr>
      <vt:lpstr>Times New Roman</vt:lpstr>
      <vt:lpstr>Wingdings</vt:lpstr>
      <vt:lpstr>Benutzerdefiniertes Design</vt:lpstr>
      <vt:lpstr>Was ist Datenschutz?</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kik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ben</dc:creator>
  <cp:lastModifiedBy>Praktikum kik AG</cp:lastModifiedBy>
  <cp:revision>51</cp:revision>
  <dcterms:created xsi:type="dcterms:W3CDTF">2007-06-08T08:15:33Z</dcterms:created>
  <dcterms:modified xsi:type="dcterms:W3CDTF">2018-06-29T13:53:41Z</dcterms:modified>
</cp:coreProperties>
</file>