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3"/>
  </p:sldMasterIdLst>
  <p:notesMasterIdLst>
    <p:notesMasterId r:id="rId18"/>
  </p:notesMasterIdLst>
  <p:handoutMasterIdLst>
    <p:handoutMasterId r:id="rId19"/>
  </p:handoutMasterIdLst>
  <p:sldIdLst>
    <p:sldId id="259" r:id="rId4"/>
    <p:sldId id="269" r:id="rId5"/>
    <p:sldId id="260" r:id="rId6"/>
    <p:sldId id="261" r:id="rId7"/>
    <p:sldId id="270" r:id="rId8"/>
    <p:sldId id="262" r:id="rId9"/>
    <p:sldId id="271" r:id="rId10"/>
    <p:sldId id="263" r:id="rId11"/>
    <p:sldId id="265" r:id="rId12"/>
    <p:sldId id="266" r:id="rId13"/>
    <p:sldId id="272" r:id="rId14"/>
    <p:sldId id="267" r:id="rId15"/>
    <p:sldId id="273" r:id="rId16"/>
    <p:sldId id="268" r:id="rId17"/>
  </p:sldIdLst>
  <p:sldSz cx="9144000" cy="6858000" type="screen4x3"/>
  <p:notesSz cx="6797675" cy="9926638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rgbClr val="000099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E"/>
    <a:srgbClr val="365F91"/>
    <a:srgbClr val="CCCCCC"/>
    <a:srgbClr val="FF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6362" autoAdjust="0"/>
  </p:normalViewPr>
  <p:slideViewPr>
    <p:cSldViewPr>
      <p:cViewPr varScale="1">
        <p:scale>
          <a:sx n="77" d="100"/>
          <a:sy n="77" d="100"/>
        </p:scale>
        <p:origin x="90" y="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3258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92984187-FD17-4115-A0DC-E41AE20F1EA4}" type="slidenum">
              <a:rPr lang="de-CH" altLang="de-DE"/>
              <a:pPr/>
              <a:t>‹Nr.›</a:t>
            </a:fld>
            <a:endParaRPr lang="it-CH" altLang="de-DE"/>
          </a:p>
        </p:txBody>
      </p:sp>
    </p:spTree>
    <p:extLst>
      <p:ext uri="{BB962C8B-B14F-4D97-AF65-F5344CB8AC3E}">
        <p14:creationId xmlns:p14="http://schemas.microsoft.com/office/powerpoint/2010/main" val="2052092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4DE3DED1-78EC-4EA5-9A03-0FE7FCFBF667}" type="slidenum">
              <a:rPr lang="de-CH" altLang="de-DE"/>
              <a:pPr/>
              <a:t>‹Nr.›</a:t>
            </a:fld>
            <a:endParaRPr lang="it-CH" altLang="de-DE"/>
          </a:p>
        </p:txBody>
      </p:sp>
    </p:spTree>
    <p:extLst>
      <p:ext uri="{BB962C8B-B14F-4D97-AF65-F5344CB8AC3E}">
        <p14:creationId xmlns:p14="http://schemas.microsoft.com/office/powerpoint/2010/main" val="1525212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3DED1-78EC-4EA5-9A03-0FE7FCFBF667}" type="slidenum">
              <a:rPr lang="de-CH" altLang="de-DE" smtClean="0"/>
              <a:pPr/>
              <a:t>1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28073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05BDD-23A8-4549-B24E-66865D997AA0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31357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9A5C6-5498-4302-98F9-DA8D6DD12009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75032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70700" y="203200"/>
            <a:ext cx="2273300" cy="58070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038" y="203200"/>
            <a:ext cx="6672262" cy="58070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A10B5-64AD-46DC-A778-121D89F6E78B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3622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A694B-5009-448F-A22C-70EEA5FABD2E}" type="slidenum">
              <a:rPr lang="de-CH" altLang="de-DE"/>
              <a:pPr/>
              <a:t>‹Nr.›</a:t>
            </a:fld>
            <a:endParaRPr lang="de-CH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457458-EF43-4720-AAD9-CD029CAB771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135" r="49209" b="-1571"/>
          <a:stretch/>
        </p:blipFill>
        <p:spPr bwMode="auto">
          <a:xfrm>
            <a:off x="457200" y="6267390"/>
            <a:ext cx="1300346" cy="442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 descr="logo_JM_ob_rz_i">
            <a:extLst>
              <a:ext uri="{FF2B5EF4-FFF2-40B4-BE49-F238E27FC236}">
                <a16:creationId xmlns:a16="http://schemas.microsoft.com/office/drawing/2014/main" id="{CD0E30C9-C66D-407D-A15C-F1D2FFA13966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52" y="6260772"/>
            <a:ext cx="917448" cy="4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77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17398-5C69-4D0F-9E8F-E38DDE5865C9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1305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0347A-2B7B-48A2-A2AD-E7D084CE62E4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8623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32918-B4AF-4703-A656-7933119C49F8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85897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E7D4D-FD7B-4CFF-8054-FD0428391492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6388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673C0-D808-4DBE-93A3-D45A7CF2BBF5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9960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407AB-F18A-4B5F-9A3B-EE5ED075211A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6463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CF845-4D73-4D7C-AD09-B14E1608DFE9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6119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E20DF6C0-94A9-499D-9F0C-0D9DFE7BF31E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-103188" y="779463"/>
            <a:ext cx="9396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  <a:r>
              <a:rPr lang="it-CH"/>
              <a:t> </a:t>
            </a:r>
            <a:r>
              <a:rPr lang="de-CH" altLang="de-DE" sz="1200">
                <a:solidFill>
                  <a:srgbClr val="F4A53C"/>
                </a:solidFill>
                <a:latin typeface="Times New Roman" pitchFamily="18" charset="0"/>
                <a:sym typeface="Wingdings" pitchFamily="2" charset="2"/>
              </a:rPr>
              <a:t></a:t>
            </a:r>
          </a:p>
        </p:txBody>
      </p:sp>
      <p:pic>
        <p:nvPicPr>
          <p:cNvPr id="2" name="Picture 9" descr="F:\Verwaltung\A_kik_netfactory\Kiknet\01 Unterrichtseinheiten\EDÖB 2010.630.009\Planung_Überarbeitung\hacker-1944688_960_720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76200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20min.ch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bz-berlin.de/data/uploads/2017/02/83159111_1486646630-768x432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bmbfcluster.de/2/3/3/4_c76fda0ed54d014/2334meg_4e6cb79899f70b9.jpg" TargetMode="External"/><Relationship Id="rId2" Type="http://schemas.openxmlformats.org/officeDocument/2006/relationships/hyperlink" Target="https://de.wikipedia.org/wiki/Privatsph%C3%A4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CH" dirty="0"/>
              <a:t>Che cos’è la protezione dei dati?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229600" cy="4525962"/>
          </a:xfrm>
        </p:spPr>
        <p:txBody>
          <a:bodyPr/>
          <a:lstStyle/>
          <a:p>
            <a:pPr marL="0" indent="0"/>
            <a:r>
              <a:rPr lang="it-CH" dirty="0">
                <a:latin typeface="Tahoma" panose="020B0604030504040204" pitchFamily="34" charset="0"/>
              </a:rPr>
              <a:t>Quando vengono raccolte ed elaborate informazioni su persone, ciò ha un impatto sulla loro personalità.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Tale impatto può essere forte o debole e causare reazioni positive o negative.</a:t>
            </a:r>
          </a:p>
          <a:p>
            <a:r>
              <a:rPr lang="it-CH" sz="1300" i="1" dirty="0">
                <a:latin typeface="Tahoma" panose="020B0604030504040204" pitchFamily="34" charset="0"/>
              </a:rPr>
              <a:t>(messaggio concernente la Legge federale sulla protezione dei dati)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b="1" dirty="0">
                <a:latin typeface="Tahoma" panose="020B0604030504040204" pitchFamily="34" charset="0"/>
              </a:rPr>
              <a:t>Conosci esempi negativi di questo tipo?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i="1" dirty="0">
                <a:latin typeface="Tahoma" panose="020B0604030504040204" pitchFamily="34" charset="0"/>
              </a:rPr>
              <a:t>Esempio 1: i social network raccolgono dati per inviare ai propri utenti pubblicità (indesiderata) in modo mirato.</a:t>
            </a:r>
          </a:p>
          <a:p>
            <a:pPr marL="0" indent="0"/>
            <a:r>
              <a:rPr lang="it-CH" i="1" dirty="0">
                <a:latin typeface="Tahoma" panose="020B0604030504040204" pitchFamily="34" charset="0"/>
              </a:rPr>
              <a:t>Esempio 2: vengono pubblicate foto di te (ad es. su Internet) senza che tu lo voglia.</a:t>
            </a:r>
          </a:p>
          <a:p>
            <a:pPr marL="0" indent="0"/>
            <a:r>
              <a:rPr lang="it-CH" i="1" dirty="0">
                <a:latin typeface="Tahoma" panose="020B0604030504040204" pitchFamily="34" charset="0"/>
              </a:rPr>
              <a:t>Esempio 3: i tuoi recapiti, che hai fornito per partecipare a un concorso, vengono venduti ad aziende interessate.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/>
              <a:t>						</a:t>
            </a: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Sorveglianza</a:t>
            </a:r>
          </a:p>
          <a:p>
            <a:endParaRPr lang="it-CH" dirty="0"/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Quotidianamente vengono raccolti dati su di noi. Se ciò avviene con l’intenzione di creare</a:t>
            </a:r>
          </a:p>
          <a:p>
            <a:r>
              <a:rPr lang="it-CH" dirty="0">
                <a:latin typeface="Tahoma" panose="020B0604030504040204" pitchFamily="34" charset="0"/>
              </a:rPr>
              <a:t>un </a:t>
            </a:r>
            <a:r>
              <a:rPr lang="it-CH" b="1" dirty="0">
                <a:latin typeface="Tahoma" panose="020B0604030504040204" pitchFamily="34" charset="0"/>
              </a:rPr>
              <a:t>profilo</a:t>
            </a:r>
            <a:r>
              <a:rPr lang="it-CH" dirty="0">
                <a:latin typeface="Tahoma" panose="020B0604030504040204" pitchFamily="34" charset="0"/>
              </a:rPr>
              <a:t>, si parla anche di </a:t>
            </a:r>
            <a:r>
              <a:rPr lang="it-CH" b="1" dirty="0">
                <a:latin typeface="Tahoma" panose="020B0604030504040204" pitchFamily="34" charset="0"/>
              </a:rPr>
              <a:t>sorveglianza</a:t>
            </a:r>
            <a:r>
              <a:rPr lang="it-CH" dirty="0">
                <a:latin typeface="Tahoma" panose="020B0604030504040204" pitchFamily="34" charset="0"/>
              </a:rPr>
              <a:t>.</a:t>
            </a:r>
          </a:p>
          <a:p>
            <a:r>
              <a:rPr lang="it-CH" dirty="0">
                <a:latin typeface="Tahoma" panose="020B0604030504040204" pitchFamily="34" charset="0"/>
              </a:rPr>
              <a:t>Anche lo stato, ad esempio, può sorvegliare delle persone per stabilire</a:t>
            </a:r>
          </a:p>
          <a:p>
            <a:r>
              <a:rPr lang="it-CH" dirty="0">
                <a:latin typeface="Tahoma" panose="020B0604030504040204" pitchFamily="34" charset="0"/>
              </a:rPr>
              <a:t>se hanno relazioni con</a:t>
            </a:r>
          </a:p>
          <a:p>
            <a:r>
              <a:rPr lang="it-CH" dirty="0">
                <a:latin typeface="Tahoma" panose="020B0604030504040204" pitchFamily="34" charset="0"/>
              </a:rPr>
              <a:t>gruppi estremisti o terroristici.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</p:spTree>
    <p:extLst>
      <p:ext uri="{BB962C8B-B14F-4D97-AF65-F5344CB8AC3E}">
        <p14:creationId xmlns:p14="http://schemas.microsoft.com/office/powerpoint/2010/main" val="3837709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E402AA-EE0A-4267-BB38-75FBCEC1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>
                <a:latin typeface="Tahoma" panose="020B0604030504040204" pitchFamily="34" charset="0"/>
              </a:rPr>
              <a:t>Per la sorveglianza di persone valgono...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b="1" dirty="0">
                <a:latin typeface="Tahoma" panose="020B0604030504040204" pitchFamily="34" charset="0"/>
              </a:rPr>
              <a:t>1. il principio della legalità: </a:t>
            </a:r>
            <a:br/>
            <a:r>
              <a:rPr lang="it-CH" dirty="0">
                <a:latin typeface="Tahoma" panose="020B0604030504040204" pitchFamily="34" charset="0"/>
              </a:rPr>
              <a:t>le azioni dello stato devono essere </a:t>
            </a:r>
            <a:r>
              <a:rPr lang="it-CH" b="1" dirty="0">
                <a:latin typeface="Tahoma" panose="020B0604030504040204" pitchFamily="34" charset="0"/>
              </a:rPr>
              <a:t>previste da una legge</a:t>
            </a:r>
            <a:r>
              <a:rPr lang="it-CH" dirty="0">
                <a:latin typeface="Tahoma" panose="020B0604030504040204" pitchFamily="34" charset="0"/>
              </a:rPr>
              <a:t> (ad es. codice di procedura penale, Legge federale sulle attività informative);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b="1" dirty="0">
                <a:latin typeface="Tahoma" panose="020B0604030504040204" pitchFamily="34" charset="0"/>
              </a:rPr>
              <a:t>2. il principio della proporzionalità:</a:t>
            </a:r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dirty="0">
                <a:latin typeface="Tahoma" panose="020B0604030504040204" pitchFamily="34" charset="0"/>
              </a:rPr>
              <a:t>va ponderato ciò che è più importante:</a:t>
            </a:r>
          </a:p>
          <a:p>
            <a:pPr>
              <a:buFontTx/>
              <a:buChar char="-"/>
            </a:pPr>
            <a:r>
              <a:rPr lang="it-CH" dirty="0">
                <a:latin typeface="Tahoma" panose="020B0604030504040204" pitchFamily="34" charset="0"/>
              </a:rPr>
              <a:t>l’</a:t>
            </a:r>
            <a:r>
              <a:rPr lang="it-CH" b="1" dirty="0">
                <a:latin typeface="Tahoma" panose="020B0604030504040204" pitchFamily="34" charset="0"/>
              </a:rPr>
              <a:t>interesse della persona in questione </a:t>
            </a:r>
            <a:r>
              <a:rPr lang="it-CH" dirty="0">
                <a:latin typeface="Tahoma" panose="020B0604030504040204" pitchFamily="34" charset="0"/>
              </a:rPr>
              <a:t>alla tutela della propria sfera privata</a:t>
            </a:r>
          </a:p>
          <a:p>
            <a:pPr>
              <a:buFontTx/>
              <a:buChar char="-"/>
            </a:pPr>
            <a:r>
              <a:rPr lang="it-CH" dirty="0">
                <a:latin typeface="Tahoma" panose="020B0604030504040204" pitchFamily="34" charset="0"/>
              </a:rPr>
              <a:t>l’</a:t>
            </a:r>
            <a:r>
              <a:rPr lang="it-CH" b="1" dirty="0">
                <a:latin typeface="Tahoma" panose="020B0604030504040204" pitchFamily="34" charset="0"/>
              </a:rPr>
              <a:t>interesse dello stato e dell’opinione pubblica </a:t>
            </a:r>
            <a:r>
              <a:rPr lang="it-CH" dirty="0">
                <a:latin typeface="Tahoma" panose="020B0604030504040204" pitchFamily="34" charset="0"/>
              </a:rPr>
              <a:t>alla sorveglianza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14CEF7-95C9-4793-A432-7E9EBD4A9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</p:spTree>
    <p:extLst>
      <p:ext uri="{BB962C8B-B14F-4D97-AF65-F5344CB8AC3E}">
        <p14:creationId xmlns:p14="http://schemas.microsoft.com/office/powerpoint/2010/main" val="219180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Esempio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Il maestro di tirocinio di F. sospetta che F. durante il lavoro navighi troppo su Internet per scopi privati. In particolare ritiene che si intrattenga spesso sui social network come Instagram e Snapchat, trascurando così il lavoro.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Da un lato il maestro di tirocinio ha quindi interesse a </a:t>
            </a:r>
            <a:r>
              <a:rPr lang="it-CH" b="1" dirty="0">
                <a:latin typeface="Tahoma" panose="020B0604030504040204" pitchFamily="34" charset="0"/>
              </a:rPr>
              <a:t>sorvegliare il computer di F.</a:t>
            </a:r>
            <a:r>
              <a:rPr lang="it-CH" dirty="0">
                <a:latin typeface="Tahoma" panose="020B0604030504040204" pitchFamily="34" charset="0"/>
              </a:rPr>
              <a:t> registrando le sue attività. Dall'altro lato, F. ha </a:t>
            </a:r>
            <a:r>
              <a:rPr lang="it-CH" b="1" dirty="0">
                <a:latin typeface="Tahoma" panose="020B0604030504040204" pitchFamily="34" charset="0"/>
              </a:rPr>
              <a:t>interesse a tutelare la propria sfera privata</a:t>
            </a:r>
            <a:r>
              <a:rPr lang="it-CH" dirty="0">
                <a:latin typeface="Tahoma" panose="020B0604030504040204" pitchFamily="34" charset="0"/>
              </a:rPr>
              <a:t> e probabilmente non gradisce che il suo superiore sappia tutto ciò che fa su Internet.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sz="1000" dirty="0">
                <a:latin typeface="Tahoma" panose="020B0604030504040204" pitchFamily="34" charset="0"/>
              </a:rPr>
              <a:t>Fonte immagini: ZDF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999" y="4653136"/>
            <a:ext cx="2779801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67E7DC1-ECAE-496C-8916-5FF982F7B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Proposta di soluzione relativa all’esempio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dirty="0">
                <a:latin typeface="Tahoma" panose="020B0604030504040204" pitchFamily="34" charset="0"/>
              </a:rPr>
              <a:t>Anche se il maestro di tirocinio ha il sospetto che F. navighi privatamente</a:t>
            </a:r>
          </a:p>
          <a:p>
            <a:r>
              <a:rPr lang="it-CH" dirty="0">
                <a:latin typeface="Tahoma" panose="020B0604030504040204" pitchFamily="34" charset="0"/>
              </a:rPr>
              <a:t>su Internet durante l’orario di lavoro, </a:t>
            </a:r>
            <a:r>
              <a:rPr lang="it-CH" b="1" dirty="0">
                <a:latin typeface="Tahoma" panose="020B0604030504040204" pitchFamily="34" charset="0"/>
              </a:rPr>
              <a:t>non</a:t>
            </a:r>
            <a:r>
              <a:rPr lang="it-CH" dirty="0">
                <a:latin typeface="Tahoma" panose="020B0604030504040204" pitchFamily="34" charset="0"/>
              </a:rPr>
              <a:t> gli è consentito sorvegliarlo.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CH" dirty="0">
                <a:latin typeface="Tahoma" panose="020B0604030504040204" pitchFamily="34" charset="0"/>
              </a:rPr>
              <a:t>Non esistendo fondamenti giuridici in tal senso, sulla base del </a:t>
            </a:r>
            <a:r>
              <a:rPr lang="it-CH" b="1" dirty="0">
                <a:latin typeface="Tahoma" panose="020B0604030504040204" pitchFamily="34" charset="0"/>
              </a:rPr>
              <a:t>principio di legalità</a:t>
            </a:r>
            <a:r>
              <a:rPr lang="it-CH" dirty="0">
                <a:latin typeface="Tahoma" panose="020B0604030504040204" pitchFamily="34" charset="0"/>
              </a:rPr>
              <a:t> non è permesso effettuare una sorveglianza.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CH" dirty="0">
                <a:latin typeface="Tahoma" panose="020B0604030504040204" pitchFamily="34" charset="0"/>
              </a:rPr>
              <a:t>Inoltre, non sussiste un interesse sovraordinato da parte dell’opinione pubblica o dello stato alla sorveglianza (</a:t>
            </a:r>
            <a:r>
              <a:rPr lang="it-CH" b="1" dirty="0">
                <a:latin typeface="Tahoma" panose="020B0604030504040204" pitchFamily="34" charset="0"/>
              </a:rPr>
              <a:t>principio della proporzionalità</a:t>
            </a:r>
            <a:r>
              <a:rPr lang="it-CH" dirty="0">
                <a:latin typeface="Tahoma" panose="020B0604030504040204" pitchFamily="34" charset="0"/>
              </a:rPr>
              <a:t>).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dirty="0"/>
              <a:t> </a:t>
            </a:r>
          </a:p>
          <a:p>
            <a:r>
              <a:rPr lang="it-CH" sz="1000" dirty="0">
                <a:latin typeface="Tahoma" panose="020B0604030504040204" pitchFamily="34" charset="0"/>
              </a:rPr>
              <a:t>Fonte immagini: ZDF</a:t>
            </a:r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A5A3A-2C36-43E2-BFB3-8259CD81F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CB55F7-C0F7-4BBC-9C4F-CAD58E9C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869160"/>
            <a:ext cx="2779801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8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Compito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b="1" dirty="0">
                <a:latin typeface="Tahoma" panose="020B0604030504040204" pitchFamily="34" charset="0"/>
              </a:rPr>
              <a:t>Risolvi ora la scheda «Che cos’è la protezione dei dati?» (lezione 2)</a:t>
            </a:r>
          </a:p>
          <a:p>
            <a:r>
              <a:rPr lang="it-CH" dirty="0">
                <a:latin typeface="Tahoma" panose="020B0604030504040204" pitchFamily="34" charset="0"/>
              </a:rPr>
              <a:t>Discuti le tue soluzioni con il tuo compagno di banco/la tua compagna di banco.</a:t>
            </a:r>
          </a:p>
          <a:p>
            <a:r>
              <a:rPr lang="it-CH" dirty="0">
                <a:latin typeface="Tahoma" panose="020B0604030504040204" pitchFamily="34" charset="0"/>
              </a:rPr>
              <a:t>Al termine la scheda verrà discussa in classe.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000" dirty="0">
                <a:latin typeface="Tahoma" panose="020B0604030504040204" pitchFamily="34" charset="0"/>
              </a:rPr>
              <a:t>						</a:t>
            </a:r>
            <a:r>
              <a:rPr lang="it-CH" sz="1000" dirty="0">
                <a:latin typeface="Tahoma" panose="020B0604030504040204" pitchFamily="34" charset="0"/>
              </a:rPr>
              <a:t>Fonte immagini: Pixabay, www.pixabay.com</a:t>
            </a:r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  <p:pic>
        <p:nvPicPr>
          <p:cNvPr id="1026" name="Picture 2" descr="Datenschutz, It, Computer, Sicherheit, Passwort, Schutz">
            <a:extLst>
              <a:ext uri="{FF2B5EF4-FFF2-40B4-BE49-F238E27FC236}">
                <a16:creationId xmlns:a16="http://schemas.microsoft.com/office/drawing/2014/main" id="{9EF17711-BDEF-424B-94E0-966AE27B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588933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89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1E570D-2275-4869-AED5-57F158B63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9593"/>
            <a:ext cx="8075240" cy="4737719"/>
          </a:xfrm>
        </p:spPr>
        <p:txBody>
          <a:bodyPr/>
          <a:lstStyle/>
          <a:p>
            <a:r>
              <a:rPr lang="it-CH" sz="2500" b="1" dirty="0">
                <a:latin typeface="Tahoma" panose="020B0604030504040204" pitchFamily="34" charset="0"/>
              </a:rPr>
              <a:t>Obiettivo della protezione dei dati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La protezione dei dati ha come obiettivo di mettere dei </a:t>
            </a:r>
            <a:r>
              <a:rPr lang="it-CH" b="1" dirty="0">
                <a:latin typeface="Tahoma" panose="020B0604030504040204" pitchFamily="34" charset="0"/>
              </a:rPr>
              <a:t>paletti</a:t>
            </a:r>
            <a:r>
              <a:rPr lang="it-CH" dirty="0">
                <a:latin typeface="Tahoma" panose="020B0604030504040204" pitchFamily="34" charset="0"/>
              </a:rPr>
              <a:t> all’elaborazione dei dati. 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Lo </a:t>
            </a:r>
            <a:r>
              <a:rPr lang="it-CH" b="1" dirty="0">
                <a:latin typeface="Tahoma" panose="020B0604030504040204" pitchFamily="34" charset="0"/>
              </a:rPr>
              <a:t>sviluppo della personalità </a:t>
            </a:r>
            <a:r>
              <a:rPr lang="it-CH" dirty="0">
                <a:latin typeface="Tahoma" panose="020B0604030504040204" pitchFamily="34" charset="0"/>
              </a:rPr>
              <a:t>non deve essere compromesso a causa di attività di informazione inutili e indesiderate.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/>
              <a:t>						</a:t>
            </a: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000" dirty="0">
                <a:latin typeface="Tahoma" panose="020B0604030504040204" pitchFamily="34" charset="0"/>
              </a:rPr>
              <a:t>						</a:t>
            </a:r>
            <a:r>
              <a:rPr lang="it-CH" sz="1000" dirty="0">
                <a:latin typeface="Tahoma" panose="020B0604030504040204" pitchFamily="34" charset="0"/>
              </a:rPr>
              <a:t> Fonte immagini: Pixabay, www.pixabay.com</a:t>
            </a: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/>
              <a:t>						</a:t>
            </a:r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/>
          </a:p>
        </p:txBody>
      </p:sp>
      <p:pic>
        <p:nvPicPr>
          <p:cNvPr id="2056" name="Picture 8" descr="Sicherheit, Sichern, Technologie, Schutz, Wache, Sicher">
            <a:extLst>
              <a:ext uri="{FF2B5EF4-FFF2-40B4-BE49-F238E27FC236}">
                <a16:creationId xmlns:a16="http://schemas.microsoft.com/office/drawing/2014/main" id="{EF96F3C4-B781-4B3F-BFE7-0057DE4B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4387333" cy="27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F30E118-0EEC-457F-AE36-5AE2CD68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/>
              <a:t>Che cos’è la protezione dei dati?</a:t>
            </a:r>
            <a:endParaRPr lang="it-CH" altLang="de-DE" kern="0" dirty="0"/>
          </a:p>
        </p:txBody>
      </p:sp>
    </p:spTree>
    <p:extLst>
      <p:ext uri="{BB962C8B-B14F-4D97-AF65-F5344CB8AC3E}">
        <p14:creationId xmlns:p14="http://schemas.microsoft.com/office/powerpoint/2010/main" val="203783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sz="2500" b="1" dirty="0">
                <a:latin typeface="Tahoma" panose="020B0604030504040204" pitchFamily="34" charset="0"/>
              </a:rPr>
              <a:t>Principi fondamentali della protezione dei dati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CH" dirty="0">
                <a:latin typeface="Tahoma" panose="020B0604030504040204" pitchFamily="34" charset="0"/>
              </a:rPr>
              <a:t>Raccogliere ed elaborare tutti i dati necessari ma il minor quantitativo di dati possibile.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CH" dirty="0">
                <a:latin typeface="Tahoma" panose="020B0604030504040204" pitchFamily="34" charset="0"/>
              </a:rPr>
              <a:t>Ogni persona ha il diritto di prendere visione dei propri dati che vengono registrati!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CH" dirty="0">
                <a:latin typeface="Tahoma" panose="020B0604030504040204" pitchFamily="34" charset="0"/>
              </a:rPr>
              <a:t>Il singolo ha il diritto di far correggere o cancellare le informazioni che lo riguardano oppure di pretendere che chi le elabora non le possa comunicare a terzi.</a:t>
            </a:r>
          </a:p>
          <a:p>
            <a:pPr marL="0" indent="0"/>
            <a:endParaRPr lang="it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en-US"/>
              <a:t>				</a:t>
            </a:r>
          </a:p>
          <a:p>
            <a:pPr marL="0" indent="0"/>
            <a:endParaRPr lang="it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en-US"/>
              <a:t>					</a:t>
            </a:r>
            <a:r>
              <a:rPr lang="it-CH" sz="1000" dirty="0">
                <a:latin typeface="Tahoma" panose="020B0604030504040204" pitchFamily="34" charset="0"/>
              </a:rPr>
              <a:t>Fonte immagini: 20 minuti, </a:t>
            </a:r>
            <a:r>
              <a:rPr lang="it-CH" sz="1000" dirty="0">
                <a:latin typeface="Tahoma" panose="020B0604030504040204" pitchFamily="34" charset="0"/>
                <a:hlinkClick r:id="rId2"/>
              </a:rPr>
              <a:t>www.20min.ch</a:t>
            </a:r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endParaRPr lang="it-C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509120"/>
            <a:ext cx="3528392" cy="176419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</p:spTree>
    <p:extLst>
      <p:ext uri="{BB962C8B-B14F-4D97-AF65-F5344CB8AC3E}">
        <p14:creationId xmlns:p14="http://schemas.microsoft.com/office/powerpoint/2010/main" val="15032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it-CH" sz="2500" b="1" dirty="0">
                <a:latin typeface="Tahoma" panose="020B0604030504040204" pitchFamily="34" charset="0"/>
              </a:rPr>
              <a:t>Che cosa sono i dati «degni di particolare protezione»?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L’articolo 3 della Legge sulla protezione dei dati (LPD) elenca quanto segue: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CH" sz="1800" dirty="0">
                <a:latin typeface="Tahoma" panose="020B0604030504040204" pitchFamily="34" charset="0"/>
              </a:rPr>
              <a:t>le opinioni o attività religiose, filosofiche, politiche o sindacali,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CH" sz="1800" dirty="0">
                <a:latin typeface="Tahoma" panose="020B0604030504040204" pitchFamily="34" charset="0"/>
              </a:rPr>
              <a:t>la salute, la sfera intima o l'appartenenza a una razza,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CH" sz="1800" dirty="0">
                <a:latin typeface="Tahoma" panose="020B0604030504040204" pitchFamily="34" charset="0"/>
              </a:rPr>
              <a:t>le misure d'assistenza sociale,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CH" sz="1800" dirty="0">
                <a:latin typeface="Tahoma" panose="020B0604030504040204" pitchFamily="34" charset="0"/>
              </a:rPr>
              <a:t>i procedimenti o le sanzioni amministrativi e penali.</a:t>
            </a:r>
          </a:p>
          <a:p>
            <a:pPr marL="457200" lvl="1" indent="0">
              <a:buNone/>
            </a:pPr>
            <a:r>
              <a:rPr lang="it-CH" sz="1800" dirty="0">
                <a:latin typeface="Tahoma" panose="020B0604030504040204" pitchFamily="34" charset="0"/>
              </a:rPr>
              <a:t>Anche i dati biometrici sono considerati degni di particolare protezione, ma nella legge attuale non sono ancora citati. </a:t>
            </a:r>
          </a:p>
          <a:p>
            <a:pPr marL="457200" lvl="1" indent="0">
              <a:buNone/>
            </a:pPr>
            <a:endParaRPr lang="it-CH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/>
              <a:t>Che cos’è la protezione dei dati?</a:t>
            </a:r>
            <a:endParaRPr lang="it-CH" altLang="de-DE" kern="0" dirty="0"/>
          </a:p>
        </p:txBody>
      </p:sp>
    </p:spTree>
    <p:extLst>
      <p:ext uri="{BB962C8B-B14F-4D97-AF65-F5344CB8AC3E}">
        <p14:creationId xmlns:p14="http://schemas.microsoft.com/office/powerpoint/2010/main" val="14207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CEE5C7-8355-4619-8605-189C2B018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it-CH" sz="2500" b="1" dirty="0">
                <a:latin typeface="Tahoma" panose="020B0604030504040204" pitchFamily="34" charset="0"/>
              </a:rPr>
              <a:t>Che cosa rende i dati degni di particolare protezione?</a:t>
            </a:r>
          </a:p>
          <a:p>
            <a:endParaRPr lang="it-CH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b="1" dirty="0">
                <a:latin typeface="Tahoma" panose="020B0604030504040204" pitchFamily="34" charset="0"/>
              </a:rPr>
              <a:t>I dati personali o riferiti alla persona </a:t>
            </a:r>
            <a:r>
              <a:rPr lang="it-CH" dirty="0">
                <a:latin typeface="Tahoma" panose="020B0604030504040204" pitchFamily="34" charset="0"/>
              </a:rPr>
              <a:t>rivelano molto di noi e sono quindi preziosi. 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Per le aziende essi sono come denaro contante e possono essere oggetto di abusi da parte di terzi (ad es. rivendita di dati di clienti, comunicazione di indirizzi).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Proteggere i nostri dati significa proteggere la nostra </a:t>
            </a:r>
            <a:r>
              <a:rPr lang="it-CH" b="1" dirty="0">
                <a:latin typeface="Tahoma" panose="020B0604030504040204" pitchFamily="34" charset="0"/>
              </a:rPr>
              <a:t>sfera privata</a:t>
            </a:r>
            <a:r>
              <a:rPr lang="it-CH" dirty="0">
                <a:latin typeface="Tahoma" panose="020B0604030504040204" pitchFamily="34" charset="0"/>
              </a:rPr>
              <a:t>, l’</a:t>
            </a:r>
            <a:r>
              <a:rPr lang="it-CH" b="1" dirty="0">
                <a:latin typeface="Tahoma" panose="020B0604030504040204" pitchFamily="34" charset="0"/>
              </a:rPr>
              <a:t>anonimato</a:t>
            </a:r>
            <a:r>
              <a:rPr lang="it-CH" dirty="0">
                <a:latin typeface="Tahoma" panose="020B0604030504040204" pitchFamily="34" charset="0"/>
              </a:rPr>
              <a:t> e quindi godere di una </a:t>
            </a:r>
            <a:r>
              <a:rPr lang="it-CH" b="1" dirty="0">
                <a:latin typeface="Tahoma" panose="020B0604030504040204" pitchFamily="34" charset="0"/>
              </a:rPr>
              <a:t>maggiore sicurezza</a:t>
            </a:r>
            <a:r>
              <a:rPr lang="it-CH" dirty="0">
                <a:latin typeface="Tahoma" panose="020B0604030504040204" pitchFamily="34" charset="0"/>
              </a:rPr>
              <a:t>. Un valore inestimabile!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Nei due esempi seguenti viene spiegato in che modo, nella vita quotidiana, si possono verificare problemi e interferenze concernenti la protezione dei dati.</a:t>
            </a:r>
          </a:p>
          <a:p>
            <a:endParaRPr lang="it-CH" sz="2500" b="1" dirty="0"/>
          </a:p>
          <a:p>
            <a:endParaRPr lang="it-CH" b="1" dirty="0"/>
          </a:p>
          <a:p>
            <a:endParaRPr lang="it-CH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1EA7A8-14FC-40BF-ADCA-9D23B4609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</p:spTree>
    <p:extLst>
      <p:ext uri="{BB962C8B-B14F-4D97-AF65-F5344CB8AC3E}">
        <p14:creationId xmlns:p14="http://schemas.microsoft.com/office/powerpoint/2010/main" val="196847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Esempio 1</a:t>
            </a:r>
          </a:p>
          <a:p>
            <a:r>
              <a:rPr lang="it-CH" b="1" dirty="0">
                <a:latin typeface="Tahoma" panose="020B0604030504040204" pitchFamily="34" charset="0"/>
              </a:rPr>
              <a:t>Google Street View</a:t>
            </a:r>
          </a:p>
          <a:p>
            <a:r>
              <a:rPr lang="it-CH" dirty="0">
                <a:latin typeface="Tahoma" panose="020B0604030504040204" pitchFamily="34" charset="0"/>
              </a:rPr>
              <a:t>Google fotografa con la propria auto strade ed edifici</a:t>
            </a:r>
          </a:p>
          <a:p>
            <a:r>
              <a:rPr lang="it-CH" dirty="0">
                <a:latin typeface="Tahoma" panose="020B0604030504040204" pitchFamily="34" charset="0"/>
              </a:rPr>
              <a:t>in tutto il mondo, collegando tali immagini alla carta stradale.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9401" r="1176" b="6600"/>
          <a:stretch/>
        </p:blipFill>
        <p:spPr>
          <a:xfrm>
            <a:off x="2195736" y="3580242"/>
            <a:ext cx="512068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8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AD107FC-0A99-4C25-A8E8-174D9CADD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Problema legato alla protezione dei dati</a:t>
            </a:r>
          </a:p>
          <a:p>
            <a:r>
              <a:rPr lang="en-US"/>
              <a:t>	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Le foto </a:t>
            </a:r>
            <a:r>
              <a:rPr lang="it-CH" b="1" dirty="0">
                <a:latin typeface="Tahoma" panose="020B0604030504040204" pitchFamily="34" charset="0"/>
              </a:rPr>
              <a:t>possono comportare svantaggi per le persone raffigurate</a:t>
            </a:r>
            <a:r>
              <a:rPr lang="it-CH" dirty="0">
                <a:latin typeface="Tahoma" panose="020B0604030504040204" pitchFamily="34" charset="0"/>
              </a:rPr>
              <a:t>, ad es. per una persona che viene fotografata mentre entra in un centro di consulenza sulle droghe o in una clinica psichiatrica.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Google </a:t>
            </a:r>
            <a:r>
              <a:rPr lang="it-CH" b="1" dirty="0">
                <a:latin typeface="Tahoma" panose="020B0604030504040204" pitchFamily="34" charset="0"/>
              </a:rPr>
              <a:t>non dispone del consenso </a:t>
            </a:r>
            <a:r>
              <a:rPr lang="it-CH" dirty="0">
                <a:latin typeface="Tahoma" panose="020B0604030504040204" pitchFamily="34" charset="0"/>
              </a:rPr>
              <a:t>alla pubblicazione delle foto da parte delle singole persone.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Per questo tutte le </a:t>
            </a:r>
            <a:r>
              <a:rPr lang="it-CH" b="1" dirty="0">
                <a:latin typeface="Tahoma" panose="020B0604030504040204" pitchFamily="34" charset="0"/>
              </a:rPr>
              <a:t>persone, le targhe delle auto e le aree private </a:t>
            </a:r>
            <a:r>
              <a:rPr lang="it-CH" dirty="0">
                <a:latin typeface="Tahoma" panose="020B0604030504040204" pitchFamily="34" charset="0"/>
              </a:rPr>
              <a:t>devono essere rese </a:t>
            </a:r>
            <a:r>
              <a:rPr lang="it-CH" b="1" dirty="0">
                <a:latin typeface="Tahoma" panose="020B0604030504040204" pitchFamily="34" charset="0"/>
              </a:rPr>
              <a:t>irriconoscibili</a:t>
            </a:r>
            <a:r>
              <a:rPr lang="it-CH" dirty="0">
                <a:latin typeface="Tahoma" panose="020B0604030504040204" pitchFamily="34" charset="0"/>
              </a:rPr>
              <a:t> al fine di proteggere i diritti della personalità delle singole persone. </a:t>
            </a:r>
          </a:p>
          <a:p>
            <a:endParaRPr lang="it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D32A75-3608-4410-86C0-8007D30E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</p:spTree>
    <p:extLst>
      <p:ext uri="{BB962C8B-B14F-4D97-AF65-F5344CB8AC3E}">
        <p14:creationId xmlns:p14="http://schemas.microsoft.com/office/powerpoint/2010/main" val="344323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Esempio 2 </a:t>
            </a:r>
          </a:p>
          <a:p>
            <a:r>
              <a:rPr lang="it-CH" b="1" dirty="0">
                <a:latin typeface="Tahoma" panose="020B0604030504040204" pitchFamily="34" charset="0"/>
              </a:rPr>
              <a:t>Rilevazione di dati personali per scopi pubblicitari</a:t>
            </a:r>
          </a:p>
          <a:p>
            <a:r>
              <a:rPr lang="it-CH" dirty="0">
                <a:latin typeface="Tahoma" panose="020B0604030504040204" pitchFamily="34" charset="0"/>
              </a:rPr>
              <a:t>Nino ama ordinare su Internet capi di abbigliamento e dispositivi elettronici.</a:t>
            </a:r>
          </a:p>
          <a:p>
            <a:r>
              <a:rPr lang="it-CH" dirty="0">
                <a:latin typeface="Tahoma" panose="020B0604030504040204" pitchFamily="34" charset="0"/>
              </a:rPr>
              <a:t>Per effettuare gli ordini ha inserito diverse informazioni su di sé.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Ora tali informazioni sono state inoltrate ad altri portali Internet e agenzie pubblicitarie per scopi di vendita e pubblicità.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b="1" dirty="0">
                <a:latin typeface="Tahoma" panose="020B0604030504040204" pitchFamily="34" charset="0"/>
              </a:rPr>
              <a:t>Problema legato alla protezione dei dati</a:t>
            </a:r>
          </a:p>
          <a:p>
            <a:r>
              <a:rPr lang="it-CH" dirty="0">
                <a:latin typeface="Tahoma" panose="020B0604030504040204" pitchFamily="34" charset="0"/>
              </a:rPr>
              <a:t>Le aziende che rilevano dati devono indicare chiaramente per quali</a:t>
            </a:r>
          </a:p>
          <a:p>
            <a:r>
              <a:rPr lang="it-CH" dirty="0">
                <a:latin typeface="Tahoma" panose="020B0604030504040204" pitchFamily="34" charset="0"/>
              </a:rPr>
              <a:t>scopi lo fanno. La persona che comunica i propri dati personali</a:t>
            </a:r>
          </a:p>
          <a:p>
            <a:r>
              <a:rPr lang="it-CH" dirty="0">
                <a:latin typeface="Tahoma" panose="020B0604030504040204" pitchFamily="34" charset="0"/>
              </a:rPr>
              <a:t>deve poter indicare se acconsente</a:t>
            </a:r>
          </a:p>
          <a:p>
            <a:r>
              <a:rPr lang="it-CH" dirty="0">
                <a:latin typeface="Tahoma" panose="020B0604030504040204" pitchFamily="34" charset="0"/>
              </a:rPr>
              <a:t>alla loro comunicazione a terzi. </a:t>
            </a: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sz="1000" dirty="0">
                <a:latin typeface="Tahoma" panose="020B0604030504040204" pitchFamily="34" charset="0"/>
              </a:rPr>
              <a:t>Fonte immagini: BZ Berlin</a:t>
            </a:r>
          </a:p>
          <a:p>
            <a:r>
              <a:rPr lang="it-CH" sz="1000" dirty="0">
                <a:latin typeface="Tahoma" panose="020B0604030504040204" pitchFamily="34" charset="0"/>
                <a:hlinkClick r:id="rId2"/>
              </a:rPr>
              <a:t>http://www.bz-berlin.de/data/uploads/2017/02/83159111_1486646630-768x432.jpg</a:t>
            </a:r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869797"/>
            <a:ext cx="2060060" cy="11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b="1" dirty="0">
                <a:latin typeface="Tahoma" panose="020B0604030504040204" pitchFamily="34" charset="0"/>
              </a:rPr>
              <a:t>Sfera privata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i="1" dirty="0">
                <a:latin typeface="Tahoma" panose="020B0604030504040204" pitchFamily="34" charset="0"/>
              </a:rPr>
              <a:t>La sfera privata definisce lo spazio non pubblico nel quale un essere umano può esercitare indisturbato il proprio diritto di evolversi al riparo da influssi esterni. </a:t>
            </a:r>
          </a:p>
          <a:p>
            <a:pPr marL="0" indent="0"/>
            <a:endParaRPr lang="it-CH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sz="1000" i="1" dirty="0">
                <a:latin typeface="Tahoma" panose="020B0604030504040204" pitchFamily="34" charset="0"/>
              </a:rPr>
              <a:t>(</a:t>
            </a:r>
            <a:r>
              <a:rPr lang="it-CH" sz="1000" i="1" dirty="0">
                <a:latin typeface="Tahoma" panose="020B0604030504040204" pitchFamily="34" charset="0"/>
                <a:hlinkClick r:id="rId2"/>
              </a:rPr>
              <a:t>https://it.wikipedia.org/wiki/Privacy</a:t>
            </a:r>
            <a:r>
              <a:rPr lang="it-CH" sz="1000" i="1" dirty="0">
                <a:latin typeface="Tahoma" panose="020B0604030504040204" pitchFamily="34" charset="0"/>
              </a:rPr>
              <a:t>)</a:t>
            </a:r>
          </a:p>
          <a:p>
            <a:endParaRPr lang="it-C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r>
              <a:rPr lang="it-CH" b="1" dirty="0">
                <a:latin typeface="Tahoma" panose="020B0604030504040204" pitchFamily="34" charset="0"/>
              </a:rPr>
              <a:t>Non tutte le informazioni su di noi e sulla nostra vita riguardano chiunque, non è vero?</a:t>
            </a:r>
          </a:p>
          <a:p>
            <a:pPr marL="0" indent="0"/>
            <a:r>
              <a:rPr lang="it-CH" dirty="0">
                <a:latin typeface="Tahoma" panose="020B0604030504040204" pitchFamily="34" charset="0"/>
              </a:rPr>
              <a:t>Di conseguenza è importante proteggere la propria sfera privata e rispettare quella degli altri.</a:t>
            </a: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CH" sz="1000" dirty="0">
                <a:latin typeface="Tahoma" panose="020B0604030504040204" pitchFamily="34" charset="0"/>
              </a:rPr>
              <a:t>Fonte immagini: Ministero federale per l’educazione e la ricerca</a:t>
            </a:r>
          </a:p>
          <a:p>
            <a:r>
              <a:rPr lang="it-CH" sz="1000" dirty="0">
                <a:latin typeface="Tahoma" panose="020B0604030504040204" pitchFamily="34" charset="0"/>
                <a:hlinkClick r:id="rId3"/>
              </a:rPr>
              <a:t>https://static1.bmbfcluster.de/2/3/3/4_c76fda0ed54d014/2334meg_4e6cb79899f70b9.jpg</a:t>
            </a:r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038" y="203200"/>
            <a:ext cx="90979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CH" altLang="de-DE" kern="0" dirty="0"/>
              <a:t>Che cos’è la protezione dei dati?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2" y="4869160"/>
            <a:ext cx="194421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230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CH" sz="9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CH" sz="9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0FDC1EF176014E845E9F54CA3642F8" ma:contentTypeVersion="0" ma:contentTypeDescription="Ein neues Dokument erstellen." ma:contentTypeScope="" ma:versionID="145d731639aeae1d5c3e25ebc554bc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37E31C-F057-4A5E-B21E-E445CFA01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8BFB9C-6988-4975-94BC-1F59FB31C35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1032</Words>
  <Application>Microsoft Office PowerPoint</Application>
  <PresentationFormat>Bildschirmpräsentation (4:3)</PresentationFormat>
  <Paragraphs>166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Wingdings</vt:lpstr>
      <vt:lpstr>Benutzerdefiniertes Design</vt:lpstr>
      <vt:lpstr>Che cos’è la protezione dei dati?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kik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ben</dc:creator>
  <cp:lastModifiedBy>Praktikum kik AG</cp:lastModifiedBy>
  <cp:revision>52</cp:revision>
  <dcterms:created xsi:type="dcterms:W3CDTF">2007-06-08T08:15:33Z</dcterms:created>
  <dcterms:modified xsi:type="dcterms:W3CDTF">2018-06-29T14:01:22Z</dcterms:modified>
</cp:coreProperties>
</file>