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9"/>
  </p:notesMasterIdLst>
  <p:handoutMasterIdLst>
    <p:handoutMasterId r:id="rId10"/>
  </p:handoutMasterIdLst>
  <p:sldIdLst>
    <p:sldId id="259" r:id="rId4"/>
    <p:sldId id="260" r:id="rId5"/>
    <p:sldId id="261" r:id="rId6"/>
    <p:sldId id="262" r:id="rId7"/>
    <p:sldId id="263" r:id="rId8"/>
  </p:sldIdLst>
  <p:sldSz cx="9144000" cy="6858000" type="screen4x3"/>
  <p:notesSz cx="6769100" cy="9906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E"/>
    <a:srgbClr val="365F91"/>
    <a:srgbClr val="CCCCCC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01" autoAdjust="0"/>
  </p:normalViewPr>
  <p:slideViewPr>
    <p:cSldViewPr>
      <p:cViewPr varScale="1">
        <p:scale>
          <a:sx n="77" d="100"/>
          <a:sy n="77" d="100"/>
        </p:scale>
        <p:origin x="96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258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505" y="0"/>
            <a:ext cx="293401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2"/>
            <a:ext cx="293401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505" y="9408562"/>
            <a:ext cx="293401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7411F4BD-234D-4D40-A412-FA565C6BD4B1}" type="slidenum">
              <a:rPr lang="de-CH" altLang="de-DE"/>
              <a:pPr/>
              <a:t>‹Nr.›</a:t>
            </a:fld>
            <a:endParaRPr lang="it-CH" altLang="de-DE"/>
          </a:p>
        </p:txBody>
      </p:sp>
    </p:spTree>
    <p:extLst>
      <p:ext uri="{BB962C8B-B14F-4D97-AF65-F5344CB8AC3E}">
        <p14:creationId xmlns:p14="http://schemas.microsoft.com/office/powerpoint/2010/main" val="2410622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505" y="0"/>
            <a:ext cx="293401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5073"/>
            <a:ext cx="5415912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2"/>
            <a:ext cx="293401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505" y="9408562"/>
            <a:ext cx="293401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97061093-4650-443A-9823-6972F4A09073}" type="slidenum">
              <a:rPr lang="de-CH" altLang="de-DE"/>
              <a:pPr/>
              <a:t>‹Nr.›</a:t>
            </a:fld>
            <a:endParaRPr lang="it-CH" altLang="de-DE"/>
          </a:p>
        </p:txBody>
      </p:sp>
    </p:spTree>
    <p:extLst>
      <p:ext uri="{BB962C8B-B14F-4D97-AF65-F5344CB8AC3E}">
        <p14:creationId xmlns:p14="http://schemas.microsoft.com/office/powerpoint/2010/main" val="3151757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5EABC-C693-4A38-BCC1-E267AF50155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9138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FE799-6285-4B84-99B2-404807E3024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4800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203200"/>
            <a:ext cx="2273300" cy="5807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038" y="203200"/>
            <a:ext cx="6672262" cy="58070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B8DB6-4826-4A89-A39B-9570B8F902F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3326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1766F-0794-4546-84CD-7EE0D2CD55AE}" type="slidenum">
              <a:rPr lang="de-CH" altLang="de-DE"/>
              <a:pPr/>
              <a:t>‹Nr.›</a:t>
            </a:fld>
            <a:endParaRPr lang="de-CH" alt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C69D544-7670-4B77-A24A-7D7CF6E79A19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8135" r="49209" b="-1571"/>
          <a:stretch/>
        </p:blipFill>
        <p:spPr bwMode="auto">
          <a:xfrm>
            <a:off x="457200" y="6267390"/>
            <a:ext cx="1300346" cy="4421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 descr="logo_JM_ob_rz_i">
            <a:extLst>
              <a:ext uri="{FF2B5EF4-FFF2-40B4-BE49-F238E27FC236}">
                <a16:creationId xmlns:a16="http://schemas.microsoft.com/office/drawing/2014/main" id="{86D7A8B1-EBFF-41B9-B580-EC275C10E91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352" y="6260772"/>
            <a:ext cx="917448" cy="47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19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F932F-E9DC-4C2D-BC7D-75ACD9735EF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706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Datenschutz - Straftatbestand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4F52E-E157-4663-9F67-ECD3148962E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9401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BECD3-F71A-4107-8F0F-316769125EC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590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0A8EE-32D5-45DB-9A5C-780DFB7C3AB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5413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680F8-627C-4848-A41A-B8CF33233B0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9383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868E8-2DF8-4A71-BBD2-45766310896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7780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97B68-7FF5-436A-A7B6-12C798644FF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5646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203200"/>
            <a:ext cx="9097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Datenschutz - Straftatbestand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Textmasterformate durch Klicken bearbeiten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3CB7434B-28DE-4DEF-91A6-9C9B186129A4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-103188" y="779463"/>
            <a:ext cx="93964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9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9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defRPr sz="9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defRPr sz="9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defRPr sz="9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  <a:r>
              <a:rPr lang="it-CH"/>
              <a:t> </a:t>
            </a:r>
            <a:r>
              <a:rPr lang="de-CH" altLang="de-DE" sz="1200">
                <a:solidFill>
                  <a:srgbClr val="F4A53C"/>
                </a:solidFill>
                <a:latin typeface="Times New Roman" pitchFamily="18" charset="0"/>
                <a:sym typeface="Wingdings" pitchFamily="2" charset="2"/>
              </a:rPr>
              <a:t></a:t>
            </a:r>
          </a:p>
        </p:txBody>
      </p:sp>
      <p:pic>
        <p:nvPicPr>
          <p:cNvPr id="2" name="Picture 9" descr="F:\Verwaltung\A_kik_netfactory\Kiknet\01 Unterrichtseinheiten\EDÖB 2010.630.009\Planung_Überarbeitung\hacker-1944688_960_720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76200"/>
            <a:ext cx="10795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iovaniemedia.ch/it/opportunita-e-rischi/rischi/sext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CH" dirty="0"/>
              <a:t>Protezione dei dati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CH" altLang="de-DE" sz="2400" b="1" dirty="0">
                <a:latin typeface="Tahoma" panose="020B0604030504040204" pitchFamily="34" charset="0"/>
              </a:rPr>
              <a:t>Sexting – è permesso?</a:t>
            </a:r>
          </a:p>
          <a:p>
            <a:pPr eaLnBrk="1" hangingPunct="1"/>
            <a:endParaRPr lang="it-CH" altLang="de-DE" dirty="0"/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Il neologismo </a:t>
            </a:r>
            <a:r>
              <a:rPr lang="it-CH" sz="1600" b="1" dirty="0">
                <a:latin typeface="Tahoma" panose="020B0604030504040204" pitchFamily="34" charset="0"/>
              </a:rPr>
              <a:t>«sexting» </a:t>
            </a:r>
            <a:r>
              <a:rPr lang="it-CH" sz="1600" dirty="0">
                <a:latin typeface="Tahoma" panose="020B0604030504040204" pitchFamily="34" charset="0"/>
              </a:rPr>
              <a:t>si compone delle due parole inglesi </a:t>
            </a:r>
            <a:r>
              <a:rPr lang="it-CH" sz="1600" b="1" dirty="0">
                <a:latin typeface="Tahoma" panose="020B0604030504040204" pitchFamily="34" charset="0"/>
              </a:rPr>
              <a:t>«sex» </a:t>
            </a:r>
            <a:r>
              <a:rPr lang="it-CH" sz="1600" dirty="0">
                <a:latin typeface="Tahoma" panose="020B0604030504040204" pitchFamily="34" charset="0"/>
              </a:rPr>
              <a:t>e </a:t>
            </a:r>
            <a:r>
              <a:rPr lang="it-CH" sz="1600" b="1" dirty="0">
                <a:latin typeface="Tahoma" panose="020B0604030504040204" pitchFamily="34" charset="0"/>
              </a:rPr>
              <a:t>«texting»</a:t>
            </a:r>
            <a:r>
              <a:rPr lang="it-CH" sz="1600" dirty="0">
                <a:latin typeface="Tahoma" panose="020B0604030504040204" pitchFamily="34" charset="0"/>
              </a:rPr>
              <a:t>. Il sexting consiste nell’invio di </a:t>
            </a:r>
            <a:r>
              <a:rPr lang="it-CH" sz="1600" b="1" dirty="0">
                <a:latin typeface="Tahoma" panose="020B0604030504040204" pitchFamily="34" charset="0"/>
              </a:rPr>
              <a:t>autoscatti erotici </a:t>
            </a:r>
            <a:r>
              <a:rPr lang="it-CH" sz="1600" dirty="0">
                <a:latin typeface="Tahoma" panose="020B0604030504040204" pitchFamily="34" charset="0"/>
              </a:rPr>
              <a:t>(foto o video) tramite telefono cellulare o Internet. Il termine comprende anche l’invio di </a:t>
            </a:r>
            <a:r>
              <a:rPr lang="it-CH" sz="1600" b="1" dirty="0">
                <a:latin typeface="Tahoma" panose="020B0604030504040204" pitchFamily="34" charset="0"/>
              </a:rPr>
              <a:t>messaggi</a:t>
            </a:r>
            <a:r>
              <a:rPr lang="it-CH" sz="1600" dirty="0">
                <a:latin typeface="Tahoma" panose="020B0604030504040204" pitchFamily="34" charset="0"/>
              </a:rPr>
              <a:t> </a:t>
            </a:r>
            <a:r>
              <a:rPr lang="it-CH" sz="1600" b="1" dirty="0">
                <a:latin typeface="Tahoma" panose="020B0604030504040204" pitchFamily="34" charset="0"/>
              </a:rPr>
              <a:t>erotici o pornografici</a:t>
            </a:r>
            <a:r>
              <a:rPr lang="it-CH" sz="1600" dirty="0">
                <a:latin typeface="Tahoma" panose="020B0604030504040204" pitchFamily="34" charset="0"/>
              </a:rPr>
              <a:t>. I contenuti vengono inviati a una persona o a un gruppo di persone tramite piattaforme come ad esempio Facebook, WhatsApp e Snapchat. </a:t>
            </a:r>
          </a:p>
          <a:p>
            <a:r>
              <a:rPr lang="it-CH" sz="1600" dirty="0">
                <a:latin typeface="Tahoma" panose="020B0604030504040204" pitchFamily="34" charset="0"/>
              </a:rPr>
              <a:t> </a:t>
            </a:r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Di norma il sexting si svolge nell’ambito di una relazione intima: si inviano al partner una foto o un video eccitanti come prova d’amore o per flirtare. A volte il materiale viene inviato «per divertimento» oppure per curiosità anche all’intero gruppo di amici. </a:t>
            </a:r>
          </a:p>
          <a:p>
            <a:endParaRPr lang="it-C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CH" sz="1400" dirty="0">
                <a:latin typeface="Tahoma" panose="020B0604030504040204" pitchFamily="34" charset="0"/>
              </a:rPr>
              <a:t>Fonte: </a:t>
            </a:r>
            <a:r>
              <a:rPr lang="it-CH" altLang="de-DE" sz="1400" dirty="0">
                <a:latin typeface="Tahoma" panose="020B0604030504040204" pitchFamily="34" charset="0"/>
                <a:hlinkClick r:id="rId2"/>
              </a:rPr>
              <a:t>https://www.giovaniemedia.ch/it/opportunita-e-rischi/rischi/sexting.html</a:t>
            </a:r>
            <a:endParaRPr lang="it-CH" altLang="de-DE" dirty="0"/>
          </a:p>
          <a:p>
            <a:endParaRPr lang="it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6FBACF8-3502-435D-97C2-1D417E10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2400" b="1" dirty="0">
                <a:latin typeface="Tahoma" panose="020B0604030504040204" pitchFamily="34" charset="0"/>
              </a:rPr>
              <a:t>Quando il sexting (non) è consentito?</a:t>
            </a:r>
          </a:p>
          <a:p>
            <a:endParaRPr lang="it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09C1557-2402-4CA0-8E91-AB6D1773F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444208" cy="42961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788176" y="4797152"/>
            <a:ext cx="117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solidFill>
                  <a:schemeClr val="tx1"/>
                </a:solidFill>
                <a:latin typeface="Tahoma" panose="020B0604030504040204" pitchFamily="34" charset="0"/>
              </a:rPr>
              <a:t>Fonte immagini: Pixabay, www. pixabay.com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038" y="203200"/>
            <a:ext cx="9097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CH" altLang="de-DE" kern="0"/>
              <a:t>Protezione dei dati</a:t>
            </a:r>
            <a:endParaRPr lang="it-CH" altLang="de-DE" kern="0" dirty="0"/>
          </a:p>
        </p:txBody>
      </p:sp>
    </p:spTree>
    <p:extLst>
      <p:ext uri="{BB962C8B-B14F-4D97-AF65-F5344CB8AC3E}">
        <p14:creationId xmlns:p14="http://schemas.microsoft.com/office/powerpoint/2010/main" val="35388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C965E2E-C4A0-4943-85C6-899792A7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2400" b="1" dirty="0">
                <a:latin typeface="Tahoma" panose="020B0604030504040204" pitchFamily="34" charset="0"/>
              </a:rPr>
              <a:t>Fondamenti giuridici </a:t>
            </a:r>
          </a:p>
          <a:p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In linea di principio, il sexting tra due </a:t>
            </a:r>
            <a:r>
              <a:rPr lang="it-CH" sz="1600" b="1" dirty="0">
                <a:latin typeface="Tahoma" panose="020B0604030504040204" pitchFamily="34" charset="0"/>
              </a:rPr>
              <a:t>adulti</a:t>
            </a:r>
            <a:r>
              <a:rPr lang="it-CH" sz="1600" dirty="0">
                <a:latin typeface="Tahoma" panose="020B0604030504040204" pitchFamily="34" charset="0"/>
              </a:rPr>
              <a:t> è permesso, a condizione che entrambi siano consenzienti e che non vengano violate norme del </a:t>
            </a:r>
            <a:r>
              <a:rPr lang="it-CH" sz="1600" b="1" dirty="0">
                <a:latin typeface="Tahoma" panose="020B0604030504040204" pitchFamily="34" charset="0"/>
              </a:rPr>
              <a:t>diritto penale o in materia di protezione dei dati</a:t>
            </a:r>
            <a:r>
              <a:rPr lang="it-CH" sz="1600" dirty="0">
                <a:latin typeface="Tahoma" panose="020B0604030504040204" pitchFamily="34" charset="0"/>
              </a:rPr>
              <a:t>.</a:t>
            </a:r>
          </a:p>
          <a:p>
            <a:pPr marL="0" indent="0"/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it-CH" b="1" dirty="0">
                <a:latin typeface="Tahoma" panose="020B0604030504040204" pitchFamily="34" charset="0"/>
              </a:rPr>
              <a:t>Limitazioni e rischi</a:t>
            </a:r>
          </a:p>
          <a:p>
            <a:pPr>
              <a:buFontTx/>
              <a:buChar char="-"/>
            </a:pPr>
            <a:r>
              <a:rPr lang="it-CH" sz="1600" dirty="0">
                <a:latin typeface="Tahoma" panose="020B0604030504040204" pitchFamily="34" charset="0"/>
              </a:rPr>
              <a:t>Violenza o atti sessuali con animali = pornografia illegale</a:t>
            </a:r>
          </a:p>
          <a:p>
            <a:pPr>
              <a:buFontTx/>
              <a:buChar char="-"/>
            </a:pPr>
            <a:r>
              <a:rPr lang="it-CH" sz="1600" dirty="0">
                <a:latin typeface="Tahoma" panose="020B0604030504040204" pitchFamily="34" charset="0"/>
              </a:rPr>
              <a:t>Immagini sessuali di minori (sotto i 18 anni) = pedopornografia </a:t>
            </a:r>
            <a:br/>
            <a:r>
              <a:rPr lang="it-CH" sz="1600" dirty="0">
                <a:latin typeface="Tahoma" panose="020B0604030504040204" pitchFamily="34" charset="0"/>
              </a:rPr>
              <a:t>(anche i selfie in «pose chiaramente sexy»)</a:t>
            </a:r>
          </a:p>
          <a:p>
            <a:pPr>
              <a:buFontTx/>
              <a:buChar char="-"/>
            </a:pPr>
            <a:r>
              <a:rPr lang="it-CH" sz="1600" dirty="0">
                <a:latin typeface="Tahoma" panose="020B0604030504040204" pitchFamily="34" charset="0"/>
              </a:rPr>
              <a:t>Sia l’invio, il possesso e il consumo che la produzione di pedopornografia sono punibili penalmente</a:t>
            </a:r>
          </a:p>
          <a:p>
            <a:pPr>
              <a:buFontTx/>
              <a:buChar char="-"/>
            </a:pPr>
            <a:r>
              <a:rPr lang="it-CH" sz="1600" dirty="0">
                <a:latin typeface="Tahoma" panose="020B0604030504040204" pitchFamily="34" charset="0"/>
              </a:rPr>
              <a:t>Rischi in caso di invio: diffusione indesiderata, perdita del controllo sui propri dati (autodeterminazione informativa in pericolo)</a:t>
            </a:r>
          </a:p>
          <a:p>
            <a:pPr>
              <a:buFontTx/>
              <a:buChar char="-"/>
            </a:pPr>
            <a:r>
              <a:rPr lang="it-CH" sz="1600" dirty="0">
                <a:latin typeface="Tahoma" panose="020B0604030504040204" pitchFamily="34" charset="0"/>
              </a:rPr>
              <a:t>«Sextortion» (ricatto correlato al sexting)</a:t>
            </a:r>
          </a:p>
          <a:p>
            <a:pPr marL="0" indent="0"/>
            <a:endParaRPr lang="it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038" y="203200"/>
            <a:ext cx="9097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CH" altLang="de-DE" kern="0"/>
              <a:t>Protezione dei dati</a:t>
            </a:r>
            <a:endParaRPr lang="it-CH" altLang="de-DE" kern="0" dirty="0"/>
          </a:p>
        </p:txBody>
      </p:sp>
    </p:spTree>
    <p:extLst>
      <p:ext uri="{BB962C8B-B14F-4D97-AF65-F5344CB8AC3E}">
        <p14:creationId xmlns:p14="http://schemas.microsoft.com/office/powerpoint/2010/main" val="9218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63758EC-09F5-4AA5-89BA-0A589D4E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2400" b="1" dirty="0">
                <a:latin typeface="Tahoma" panose="020B0604030504040204" pitchFamily="34" charset="0"/>
              </a:rPr>
              <a:t>I diritti sulla propria immagine</a:t>
            </a:r>
          </a:p>
          <a:p>
            <a:endParaRPr lang="it-CH" dirty="0"/>
          </a:p>
          <a:p>
            <a:r>
              <a:rPr lang="it-CH" b="1" dirty="0">
                <a:latin typeface="Tahoma" panose="020B0604030504040204" pitchFamily="34" charset="0"/>
              </a:rPr>
              <a:t>Significato</a:t>
            </a:r>
          </a:p>
          <a:p>
            <a:endParaRPr lang="it-C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CH" sz="1600" b="1" dirty="0">
                <a:latin typeface="Tahoma" panose="020B0604030504040204" pitchFamily="34" charset="0"/>
              </a:rPr>
              <a:t>Le persone raffigurate </a:t>
            </a:r>
            <a:r>
              <a:rPr lang="it-CH" sz="1600" dirty="0">
                <a:latin typeface="Tahoma" panose="020B0604030504040204" pitchFamily="34" charset="0"/>
              </a:rPr>
              <a:t>hanno il diritto di decidere se la foto può essere </a:t>
            </a:r>
            <a:r>
              <a:rPr lang="it-CH" sz="1600" b="1" dirty="0">
                <a:latin typeface="Tahoma" panose="020B0604030504040204" pitchFamily="34" charset="0"/>
              </a:rPr>
              <a:t>scattata</a:t>
            </a:r>
            <a:r>
              <a:rPr lang="it-CH" sz="1600" dirty="0">
                <a:latin typeface="Tahoma" panose="020B0604030504040204" pitchFamily="34" charset="0"/>
              </a:rPr>
              <a:t> e </a:t>
            </a:r>
            <a:r>
              <a:rPr lang="it-CH" sz="1600" b="1" dirty="0">
                <a:latin typeface="Tahoma" panose="020B0604030504040204" pitchFamily="34" charset="0"/>
              </a:rPr>
              <a:t>pubblicata</a:t>
            </a:r>
            <a:r>
              <a:rPr lang="it-CH" sz="1600" dirty="0">
                <a:latin typeface="Tahoma" panose="020B060403050404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CH" sz="1600" dirty="0">
                <a:latin typeface="Tahoma" panose="020B0604030504040204" pitchFamily="34" charset="0"/>
              </a:rPr>
              <a:t>Se vengono </a:t>
            </a:r>
            <a:r>
              <a:rPr lang="it-CH" sz="1600" b="1" dirty="0">
                <a:latin typeface="Tahoma" panose="020B0604030504040204" pitchFamily="34" charset="0"/>
              </a:rPr>
              <a:t>pubblicate foto senza consenso</a:t>
            </a:r>
            <a:r>
              <a:rPr lang="it-CH" sz="1600" dirty="0">
                <a:latin typeface="Tahoma" panose="020B0604030504040204" pitchFamily="34" charset="0"/>
              </a:rPr>
              <a:t>, c’è il rischio di conseguenze legali (diritto civile, diritto penale e diritto d’autore).</a:t>
            </a:r>
          </a:p>
          <a:p>
            <a:pPr>
              <a:buFont typeface="Arial" panose="020B0604020202020204" pitchFamily="34" charset="0"/>
              <a:buChar char="•"/>
            </a:pPr>
            <a:endParaRPr lang="it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6260F05-4578-4653-9991-D79865B39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3528392" cy="201779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0" y="4788647"/>
            <a:ext cx="117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solidFill>
                  <a:schemeClr val="tx1"/>
                </a:solidFill>
                <a:latin typeface="Tahoma" panose="020B0604030504040204" pitchFamily="34" charset="0"/>
              </a:rPr>
              <a:t>Fonte immagini: Pixabay, www. pixabay.com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038" y="203200"/>
            <a:ext cx="9097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CH" altLang="de-DE" kern="0"/>
              <a:t>Protezione dei dati</a:t>
            </a:r>
            <a:endParaRPr lang="it-CH" altLang="de-DE" kern="0" dirty="0"/>
          </a:p>
        </p:txBody>
      </p:sp>
    </p:spTree>
    <p:extLst>
      <p:ext uri="{BB962C8B-B14F-4D97-AF65-F5344CB8AC3E}">
        <p14:creationId xmlns:p14="http://schemas.microsoft.com/office/powerpoint/2010/main" val="32178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6EA20C4-8E07-4004-8077-2D51FE577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sz="2400" b="1" dirty="0">
                <a:latin typeface="Tahoma" panose="020B0604030504040204" pitchFamily="34" charset="0"/>
              </a:rPr>
              <a:t>Principio fondamentale</a:t>
            </a:r>
          </a:p>
          <a:p>
            <a:endParaRPr lang="it-C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CH" sz="1600" b="1" dirty="0">
                <a:latin typeface="Tahoma" panose="020B0604030504040204" pitchFamily="34" charset="0"/>
              </a:rPr>
              <a:t>«Internet non dimentica mai!»</a:t>
            </a:r>
          </a:p>
          <a:p>
            <a:endParaRPr lang="it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Riflettete bene su quali contenuti desiderate destinare a chiunque. Dopo l’invio, non sarà mai più possibile escludere la pubblicazione di video e immagini.</a:t>
            </a:r>
          </a:p>
          <a:p>
            <a:endParaRPr lang="it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CH" sz="1600" dirty="0">
                <a:latin typeface="Tahoma" panose="020B0604030504040204" pitchFamily="34" charset="0"/>
              </a:rPr>
              <a:t>I contenuti caricati una volta su Internet possono infatti ricomparire in qualsiasi momento!</a:t>
            </a:r>
          </a:p>
          <a:p>
            <a:endParaRPr lang="it-CH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Osservazione: le conseguenze negative non sono sempre così estreme e chiaramente individuabili, ma possono farsi sentire anche dopo anni, ad es. se una persona da giovane ha postato immagini di un party che poi vanno a suo danno in caso di ricerca di un posto di lavoro o di un appartamento in affitto.</a:t>
            </a:r>
          </a:p>
          <a:p>
            <a:pPr marL="0" indent="0"/>
            <a:r>
              <a:rPr lang="it-CH" sz="1600" dirty="0">
                <a:latin typeface="Tahoma" panose="020B0604030504040204" pitchFamily="34" charset="0"/>
              </a:rPr>
              <a:t>Conclusioni: riflettere sempre molto bene sulle conseguenze che la comunicazione dei vostri dati potrebbe avere.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038" y="203200"/>
            <a:ext cx="90979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CH" altLang="de-DE" kern="0"/>
              <a:t>Protezione dei dati</a:t>
            </a:r>
            <a:endParaRPr lang="it-CH" altLang="de-DE" kern="0" dirty="0"/>
          </a:p>
        </p:txBody>
      </p:sp>
    </p:spTree>
    <p:extLst>
      <p:ext uri="{BB962C8B-B14F-4D97-AF65-F5344CB8AC3E}">
        <p14:creationId xmlns:p14="http://schemas.microsoft.com/office/powerpoint/2010/main" val="11094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9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9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37E31C-F057-4A5E-B21E-E445CFA01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6AF2DD-7AAC-4263-B8D0-06F8F681BB0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Bildschirmpräsentation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Wingdings</vt:lpstr>
      <vt:lpstr>Benutzerdefiniertes Design</vt:lpstr>
      <vt:lpstr>Protezione dei dati</vt:lpstr>
      <vt:lpstr>PowerPoint-Präsentation</vt:lpstr>
      <vt:lpstr>PowerPoint-Präsentation</vt:lpstr>
      <vt:lpstr>PowerPoint-Präsentation</vt:lpstr>
      <vt:lpstr>PowerPoint-Präsentation</vt:lpstr>
    </vt:vector>
  </TitlesOfParts>
  <Company>kik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</dc:creator>
  <cp:lastModifiedBy>Praktikum kik AG</cp:lastModifiedBy>
  <cp:revision>34</cp:revision>
  <cp:lastPrinted>2017-11-23T14:56:39Z</cp:lastPrinted>
  <dcterms:created xsi:type="dcterms:W3CDTF">2007-06-08T08:15:33Z</dcterms:created>
  <dcterms:modified xsi:type="dcterms:W3CDTF">2018-06-29T14:00:13Z</dcterms:modified>
</cp:coreProperties>
</file>